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5"/>
    <p:sldMasterId id="2147484585" r:id="rId6"/>
  </p:sldMasterIdLst>
  <p:notesMasterIdLst>
    <p:notesMasterId r:id="rId35"/>
  </p:notesMasterIdLst>
  <p:handoutMasterIdLst>
    <p:handoutMasterId r:id="rId36"/>
  </p:handoutMasterIdLst>
  <p:sldIdLst>
    <p:sldId id="1621" r:id="rId7"/>
    <p:sldId id="1622" r:id="rId8"/>
    <p:sldId id="10565" r:id="rId9"/>
    <p:sldId id="10566" r:id="rId10"/>
    <p:sldId id="10572" r:id="rId11"/>
    <p:sldId id="10586" r:id="rId12"/>
    <p:sldId id="2997" r:id="rId13"/>
    <p:sldId id="1914" r:id="rId14"/>
    <p:sldId id="10571" r:id="rId15"/>
    <p:sldId id="1628" r:id="rId16"/>
    <p:sldId id="10577" r:id="rId17"/>
    <p:sldId id="10573" r:id="rId18"/>
    <p:sldId id="10582" r:id="rId19"/>
    <p:sldId id="10570" r:id="rId20"/>
    <p:sldId id="10016" r:id="rId21"/>
    <p:sldId id="10580" r:id="rId22"/>
    <p:sldId id="10027" r:id="rId23"/>
    <p:sldId id="10031" r:id="rId24"/>
    <p:sldId id="2990" r:id="rId25"/>
    <p:sldId id="10568" r:id="rId26"/>
    <p:sldId id="10578" r:id="rId27"/>
    <p:sldId id="10585" r:id="rId28"/>
    <p:sldId id="10579" r:id="rId29"/>
    <p:sldId id="1598" r:id="rId30"/>
    <p:sldId id="10583" r:id="rId31"/>
    <p:sldId id="10575" r:id="rId32"/>
    <p:sldId id="10576" r:id="rId33"/>
    <p:sldId id="10584" r:id="rId3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662A55AF-265B-42B3-9CB6-40C6288A9B30}">
          <p14:sldIdLst>
            <p14:sldId id="1621"/>
            <p14:sldId id="1622"/>
            <p14:sldId id="10565"/>
            <p14:sldId id="10566"/>
            <p14:sldId id="10572"/>
            <p14:sldId id="10586"/>
            <p14:sldId id="2997"/>
            <p14:sldId id="1914"/>
            <p14:sldId id="10571"/>
            <p14:sldId id="1628"/>
            <p14:sldId id="10577"/>
            <p14:sldId id="10573"/>
            <p14:sldId id="10582"/>
            <p14:sldId id="10570"/>
            <p14:sldId id="10016"/>
            <p14:sldId id="10580"/>
            <p14:sldId id="10027"/>
            <p14:sldId id="10031"/>
            <p14:sldId id="2990"/>
            <p14:sldId id="10568"/>
            <p14:sldId id="10578"/>
            <p14:sldId id="10585"/>
            <p14:sldId id="10579"/>
          </p14:sldIdLst>
        </p14:section>
        <p14:section name="Closing" id="{82884CC8-64E1-4CFE-9ADB-320B37E0B1C6}">
          <p14:sldIdLst>
            <p14:sldId id="1598"/>
            <p14:sldId id="10583"/>
          </p14:sldIdLst>
        </p14:section>
        <p14:section name="Deep dive" id="{505711FB-B154-4156-AC00-159C6AD9A6E6}">
          <p14:sldIdLst>
            <p14:sldId id="10575"/>
            <p14:sldId id="10576"/>
            <p14:sldId id="10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5" name="Author" initials="A" lastIdx="52" clrIdx="1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00"/>
    <a:srgbClr val="0078D4"/>
    <a:srgbClr val="FFFFFF"/>
    <a:srgbClr val="000000"/>
    <a:srgbClr val="FFFCFC"/>
    <a:srgbClr val="FF0000"/>
    <a:srgbClr val="FCFDFE"/>
    <a:srgbClr val="BFEBD3"/>
    <a:srgbClr val="F7F7F7"/>
    <a:srgbClr val="083C6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ABCCEA-58F2-C548-871C-19F4DFFDCFAF}" v="137" dt="2019-05-20T09:47:48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63"/>
  </p:normalViewPr>
  <p:slideViewPr>
    <p:cSldViewPr snapToGrid="0">
      <p:cViewPr varScale="1">
        <p:scale>
          <a:sx n="115" d="100"/>
          <a:sy n="115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29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AFF86-755A-40F6-A4CF-B6988F620697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4BAD24B-71D5-490A-8D31-8B66FC19A879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sz="2400" baseline="0" dirty="0"/>
            <a:t>Explore Windows container basics</a:t>
          </a:r>
          <a:endParaRPr lang="en-US" sz="2400" dirty="0"/>
        </a:p>
      </dgm:t>
    </dgm:pt>
    <dgm:pt modelId="{36DA0BF5-FEA8-4840-A00D-1FDF02CF7C5B}" type="parTrans" cxnId="{BDB538AB-7551-47DF-B9A7-0E9081B58802}">
      <dgm:prSet/>
      <dgm:spPr/>
      <dgm:t>
        <a:bodyPr/>
        <a:lstStyle/>
        <a:p>
          <a:endParaRPr lang="en-US"/>
        </a:p>
      </dgm:t>
    </dgm:pt>
    <dgm:pt modelId="{08E11393-3D49-4E6E-A7D0-305F4337DDFF}" type="sibTrans" cxnId="{BDB538AB-7551-47DF-B9A7-0E9081B5880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70A7F87-D7D4-4D01-AC4B-3F7839F68AAD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sz="2400" baseline="0"/>
            <a:t>Package an ASP.NET app in a Windows container</a:t>
          </a:r>
          <a:endParaRPr lang="en-US" sz="2400"/>
        </a:p>
      </dgm:t>
    </dgm:pt>
    <dgm:pt modelId="{F67876C6-0B55-436D-986B-8136C087245A}" type="parTrans" cxnId="{D2E4F95F-F969-4DE8-8597-79DF535BAD0A}">
      <dgm:prSet/>
      <dgm:spPr/>
      <dgm:t>
        <a:bodyPr/>
        <a:lstStyle/>
        <a:p>
          <a:endParaRPr lang="en-US"/>
        </a:p>
      </dgm:t>
    </dgm:pt>
    <dgm:pt modelId="{9297E747-25F5-4B73-9CCC-9DC5F40CFC55}" type="sibTrans" cxnId="{D2E4F95F-F969-4DE8-8597-79DF535BAD0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D8DD3CD-6115-4A55-A77E-170232F8E865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sz="2400" baseline="0"/>
            <a:t>Run the app on a Kubernetes Cluster</a:t>
          </a:r>
          <a:endParaRPr lang="en-US" sz="2400"/>
        </a:p>
      </dgm:t>
    </dgm:pt>
    <dgm:pt modelId="{D895AA5F-5295-442B-9B4A-2B22F2DF0C1B}" type="parTrans" cxnId="{A20DA628-1B16-458C-8EB9-5668AD48B086}">
      <dgm:prSet/>
      <dgm:spPr/>
      <dgm:t>
        <a:bodyPr/>
        <a:lstStyle/>
        <a:p>
          <a:endParaRPr lang="en-US"/>
        </a:p>
      </dgm:t>
    </dgm:pt>
    <dgm:pt modelId="{FBA2D970-761E-4D28-B92D-E9BF88744843}" type="sibTrans" cxnId="{A20DA628-1B16-458C-8EB9-5668AD48B08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32B9C09-E574-4F81-97E6-116BAB15878D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sz="2400" baseline="0"/>
            <a:t>Configure services on Linux to work with the App</a:t>
          </a:r>
          <a:endParaRPr lang="en-US" sz="2400"/>
        </a:p>
      </dgm:t>
    </dgm:pt>
    <dgm:pt modelId="{652E6457-EA7B-4B4F-A23D-D3CC5D70893B}" type="parTrans" cxnId="{12BF6EDA-6E67-4B5F-AAF8-D008BA32A023}">
      <dgm:prSet/>
      <dgm:spPr/>
      <dgm:t>
        <a:bodyPr/>
        <a:lstStyle/>
        <a:p>
          <a:endParaRPr lang="en-US"/>
        </a:p>
      </dgm:t>
    </dgm:pt>
    <dgm:pt modelId="{6C84A7E8-4F0B-411F-B35E-9D508E52E587}" type="sibTrans" cxnId="{12BF6EDA-6E67-4B5F-AAF8-D008BA32A02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F23A076-52B3-AD46-A8BE-A8FBC1FED168}" type="pres">
      <dgm:prSet presAssocID="{881AFF86-755A-40F6-A4CF-B6988F620697}" presName="linearFlow" presStyleCnt="0">
        <dgm:presLayoutVars>
          <dgm:dir/>
          <dgm:animLvl val="lvl"/>
          <dgm:resizeHandles val="exact"/>
        </dgm:presLayoutVars>
      </dgm:prSet>
      <dgm:spPr/>
    </dgm:pt>
    <dgm:pt modelId="{853E4968-C2BF-7741-B363-F0E58608A1EF}" type="pres">
      <dgm:prSet presAssocID="{34BAD24B-71D5-490A-8D31-8B66FC19A879}" presName="compositeNode" presStyleCnt="0"/>
      <dgm:spPr/>
    </dgm:pt>
    <dgm:pt modelId="{06710B20-6085-444E-BCEB-785B5B5C4DF1}" type="pres">
      <dgm:prSet presAssocID="{34BAD24B-71D5-490A-8D31-8B66FC19A87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02370B6-D59D-2441-9E2B-F16BD98400FD}" type="pres">
      <dgm:prSet presAssocID="{34BAD24B-71D5-490A-8D31-8B66FC19A879}" presName="parSh" presStyleCnt="0"/>
      <dgm:spPr/>
    </dgm:pt>
    <dgm:pt modelId="{3BB9BF51-F93B-A841-8164-907154124156}" type="pres">
      <dgm:prSet presAssocID="{34BAD24B-71D5-490A-8D31-8B66FC19A879}" presName="lineNode" presStyleLbl="alignAccFollowNode1" presStyleIdx="0" presStyleCnt="12"/>
      <dgm:spPr/>
    </dgm:pt>
    <dgm:pt modelId="{576F2CF0-7232-F048-99BA-B9FA3ED59DFC}" type="pres">
      <dgm:prSet presAssocID="{34BAD24B-71D5-490A-8D31-8B66FC19A879}" presName="lineArrowNode" presStyleLbl="alignAccFollowNode1" presStyleIdx="1" presStyleCnt="12"/>
      <dgm:spPr/>
    </dgm:pt>
    <dgm:pt modelId="{6F21111B-4C90-0547-9E65-045708630B5B}" type="pres">
      <dgm:prSet presAssocID="{08E11393-3D49-4E6E-A7D0-305F4337DDFF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D25D92DD-0C5B-D64F-81F3-6EEB8137C9CC}" type="pres">
      <dgm:prSet presAssocID="{08E11393-3D49-4E6E-A7D0-305F4337DDFF}" presName="spacerBetweenCircleAndCallout" presStyleCnt="0">
        <dgm:presLayoutVars/>
      </dgm:prSet>
      <dgm:spPr/>
    </dgm:pt>
    <dgm:pt modelId="{5B9EC5D9-D71E-2441-AF9D-917A0D0529A4}" type="pres">
      <dgm:prSet presAssocID="{34BAD24B-71D5-490A-8D31-8B66FC19A879}" presName="nodeText" presStyleLbl="alignAccFollowNode1" presStyleIdx="2" presStyleCnt="12" custScaleY="100000">
        <dgm:presLayoutVars>
          <dgm:bulletEnabled val="1"/>
        </dgm:presLayoutVars>
      </dgm:prSet>
      <dgm:spPr/>
    </dgm:pt>
    <dgm:pt modelId="{58CD1BF9-126C-5E48-8E22-C5344368F2BA}" type="pres">
      <dgm:prSet presAssocID="{08E11393-3D49-4E6E-A7D0-305F4337DDFF}" presName="sibTransComposite" presStyleCnt="0"/>
      <dgm:spPr/>
    </dgm:pt>
    <dgm:pt modelId="{D49226E0-F5AC-2441-B475-AEAC153A2BAB}" type="pres">
      <dgm:prSet presAssocID="{570A7F87-D7D4-4D01-AC4B-3F7839F68AAD}" presName="compositeNode" presStyleCnt="0"/>
      <dgm:spPr/>
    </dgm:pt>
    <dgm:pt modelId="{F5F7252B-FFF1-A243-A6AA-BCBEE40A8E75}" type="pres">
      <dgm:prSet presAssocID="{570A7F87-D7D4-4D01-AC4B-3F7839F68AA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0E28BF1-1DFB-5A4A-8DF8-6807443B591E}" type="pres">
      <dgm:prSet presAssocID="{570A7F87-D7D4-4D01-AC4B-3F7839F68AAD}" presName="parSh" presStyleCnt="0"/>
      <dgm:spPr/>
    </dgm:pt>
    <dgm:pt modelId="{533BF115-138D-C94E-9031-99D2F9FB252B}" type="pres">
      <dgm:prSet presAssocID="{570A7F87-D7D4-4D01-AC4B-3F7839F68AAD}" presName="lineNode" presStyleLbl="alignAccFollowNode1" presStyleIdx="3" presStyleCnt="12"/>
      <dgm:spPr/>
    </dgm:pt>
    <dgm:pt modelId="{05BB3420-80F4-7740-9036-7B1455778295}" type="pres">
      <dgm:prSet presAssocID="{570A7F87-D7D4-4D01-AC4B-3F7839F68AAD}" presName="lineArrowNode" presStyleLbl="alignAccFollowNode1" presStyleIdx="4" presStyleCnt="12"/>
      <dgm:spPr/>
    </dgm:pt>
    <dgm:pt modelId="{64FB1334-1921-3046-A21A-F1AC2ED70245}" type="pres">
      <dgm:prSet presAssocID="{9297E747-25F5-4B73-9CCC-9DC5F40CFC55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2A0B9165-31E4-EF48-9663-CFD072D6BCBA}" type="pres">
      <dgm:prSet presAssocID="{9297E747-25F5-4B73-9CCC-9DC5F40CFC55}" presName="spacerBetweenCircleAndCallout" presStyleCnt="0">
        <dgm:presLayoutVars/>
      </dgm:prSet>
      <dgm:spPr/>
    </dgm:pt>
    <dgm:pt modelId="{6FD54BC9-FA7C-8340-8ECE-BB57A21C35C8}" type="pres">
      <dgm:prSet presAssocID="{570A7F87-D7D4-4D01-AC4B-3F7839F68AAD}" presName="nodeText" presStyleLbl="alignAccFollowNode1" presStyleIdx="5" presStyleCnt="12" custScaleY="100000">
        <dgm:presLayoutVars>
          <dgm:bulletEnabled val="1"/>
        </dgm:presLayoutVars>
      </dgm:prSet>
      <dgm:spPr/>
    </dgm:pt>
    <dgm:pt modelId="{6972A466-BA9D-8D44-8D41-D709E06F303A}" type="pres">
      <dgm:prSet presAssocID="{9297E747-25F5-4B73-9CCC-9DC5F40CFC55}" presName="sibTransComposite" presStyleCnt="0"/>
      <dgm:spPr/>
    </dgm:pt>
    <dgm:pt modelId="{7ADA140F-005B-564F-9D7E-C4BFA68885FA}" type="pres">
      <dgm:prSet presAssocID="{8D8DD3CD-6115-4A55-A77E-170232F8E865}" presName="compositeNode" presStyleCnt="0"/>
      <dgm:spPr/>
    </dgm:pt>
    <dgm:pt modelId="{7A6729B4-D787-0C47-A740-7FBCBB6EB469}" type="pres">
      <dgm:prSet presAssocID="{8D8DD3CD-6115-4A55-A77E-170232F8E86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C91B013-0508-AF40-94A0-76F6547CAC77}" type="pres">
      <dgm:prSet presAssocID="{8D8DD3CD-6115-4A55-A77E-170232F8E865}" presName="parSh" presStyleCnt="0"/>
      <dgm:spPr/>
    </dgm:pt>
    <dgm:pt modelId="{F3E290B6-EE98-5A4C-A86C-20F79D1C2911}" type="pres">
      <dgm:prSet presAssocID="{8D8DD3CD-6115-4A55-A77E-170232F8E865}" presName="lineNode" presStyleLbl="alignAccFollowNode1" presStyleIdx="6" presStyleCnt="12"/>
      <dgm:spPr/>
    </dgm:pt>
    <dgm:pt modelId="{1E187859-6CE4-F742-B17C-17F10621598E}" type="pres">
      <dgm:prSet presAssocID="{8D8DD3CD-6115-4A55-A77E-170232F8E865}" presName="lineArrowNode" presStyleLbl="alignAccFollowNode1" presStyleIdx="7" presStyleCnt="12"/>
      <dgm:spPr/>
    </dgm:pt>
    <dgm:pt modelId="{A119115D-AAC2-A540-9F22-150D8AE173BC}" type="pres">
      <dgm:prSet presAssocID="{FBA2D970-761E-4D28-B92D-E9BF88744843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8096CD8F-9870-B144-9022-D95656F228DE}" type="pres">
      <dgm:prSet presAssocID="{FBA2D970-761E-4D28-B92D-E9BF88744843}" presName="spacerBetweenCircleAndCallout" presStyleCnt="0">
        <dgm:presLayoutVars/>
      </dgm:prSet>
      <dgm:spPr/>
    </dgm:pt>
    <dgm:pt modelId="{6EDF6F31-DF0C-0B42-9856-B0187D3DA22B}" type="pres">
      <dgm:prSet presAssocID="{8D8DD3CD-6115-4A55-A77E-170232F8E865}" presName="nodeText" presStyleLbl="alignAccFollowNode1" presStyleIdx="8" presStyleCnt="12" custScaleY="100000">
        <dgm:presLayoutVars>
          <dgm:bulletEnabled val="1"/>
        </dgm:presLayoutVars>
      </dgm:prSet>
      <dgm:spPr/>
    </dgm:pt>
    <dgm:pt modelId="{7B3FE500-A621-2541-B4B4-B1D139AF3E26}" type="pres">
      <dgm:prSet presAssocID="{FBA2D970-761E-4D28-B92D-E9BF88744843}" presName="sibTransComposite" presStyleCnt="0"/>
      <dgm:spPr/>
    </dgm:pt>
    <dgm:pt modelId="{98303DC6-AC35-C144-9B82-DE388BC260BC}" type="pres">
      <dgm:prSet presAssocID="{932B9C09-E574-4F81-97E6-116BAB15878D}" presName="compositeNode" presStyleCnt="0"/>
      <dgm:spPr/>
    </dgm:pt>
    <dgm:pt modelId="{5B491B21-0D16-554F-966C-B9D3FFAAFAC9}" type="pres">
      <dgm:prSet presAssocID="{932B9C09-E574-4F81-97E6-116BAB15878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83A47C7-B368-6543-B5D6-DCFAC67C5CAF}" type="pres">
      <dgm:prSet presAssocID="{932B9C09-E574-4F81-97E6-116BAB15878D}" presName="parSh" presStyleCnt="0"/>
      <dgm:spPr/>
    </dgm:pt>
    <dgm:pt modelId="{0ECB4370-5A6D-534D-BBCC-F6B07E2E31B9}" type="pres">
      <dgm:prSet presAssocID="{932B9C09-E574-4F81-97E6-116BAB15878D}" presName="lineNode" presStyleLbl="alignAccFollowNode1" presStyleIdx="9" presStyleCnt="12"/>
      <dgm:spPr/>
    </dgm:pt>
    <dgm:pt modelId="{17028F14-2B46-6D44-87FB-76C097067126}" type="pres">
      <dgm:prSet presAssocID="{932B9C09-E574-4F81-97E6-116BAB15878D}" presName="lineArrowNode" presStyleLbl="alignAccFollowNode1" presStyleIdx="10" presStyleCnt="12"/>
      <dgm:spPr/>
    </dgm:pt>
    <dgm:pt modelId="{F20084E7-5746-CE4E-A59A-C88A0A4A9D6D}" type="pres">
      <dgm:prSet presAssocID="{6C84A7E8-4F0B-411F-B35E-9D508E52E587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85D6CD27-3F43-CB4C-AC74-FD33E59E017E}" type="pres">
      <dgm:prSet presAssocID="{6C84A7E8-4F0B-411F-B35E-9D508E52E587}" presName="spacerBetweenCircleAndCallout" presStyleCnt="0">
        <dgm:presLayoutVars/>
      </dgm:prSet>
      <dgm:spPr/>
    </dgm:pt>
    <dgm:pt modelId="{F64A46DC-BCCA-504E-9CB9-148EF7619532}" type="pres">
      <dgm:prSet presAssocID="{932B9C09-E574-4F81-97E6-116BAB15878D}" presName="nodeText" presStyleLbl="alignAccFollowNode1" presStyleIdx="11" presStyleCnt="12" custScaleY="100000">
        <dgm:presLayoutVars>
          <dgm:bulletEnabled val="1"/>
        </dgm:presLayoutVars>
      </dgm:prSet>
      <dgm:spPr/>
    </dgm:pt>
  </dgm:ptLst>
  <dgm:cxnLst>
    <dgm:cxn modelId="{97358004-273A-F545-952C-E069A07228FE}" type="presOf" srcId="{6C84A7E8-4F0B-411F-B35E-9D508E52E587}" destId="{F20084E7-5746-CE4E-A59A-C88A0A4A9D6D}" srcOrd="0" destOrd="0" presId="urn:microsoft.com/office/officeart/2016/7/layout/LinearArrowProcessNumbered"/>
    <dgm:cxn modelId="{A20DA628-1B16-458C-8EB9-5668AD48B086}" srcId="{881AFF86-755A-40F6-A4CF-B6988F620697}" destId="{8D8DD3CD-6115-4A55-A77E-170232F8E865}" srcOrd="2" destOrd="0" parTransId="{D895AA5F-5295-442B-9B4A-2B22F2DF0C1B}" sibTransId="{FBA2D970-761E-4D28-B92D-E9BF88744843}"/>
    <dgm:cxn modelId="{E26B973C-6999-7E49-8EB8-422C8654189C}" type="presOf" srcId="{9297E747-25F5-4B73-9CCC-9DC5F40CFC55}" destId="{64FB1334-1921-3046-A21A-F1AC2ED70245}" srcOrd="0" destOrd="0" presId="urn:microsoft.com/office/officeart/2016/7/layout/LinearArrowProcessNumbered"/>
    <dgm:cxn modelId="{77799E57-8167-1143-9983-95B03B280533}" type="presOf" srcId="{570A7F87-D7D4-4D01-AC4B-3F7839F68AAD}" destId="{6FD54BC9-FA7C-8340-8ECE-BB57A21C35C8}" srcOrd="0" destOrd="0" presId="urn:microsoft.com/office/officeart/2016/7/layout/LinearArrowProcessNumbered"/>
    <dgm:cxn modelId="{D2E4F95F-F969-4DE8-8597-79DF535BAD0A}" srcId="{881AFF86-755A-40F6-A4CF-B6988F620697}" destId="{570A7F87-D7D4-4D01-AC4B-3F7839F68AAD}" srcOrd="1" destOrd="0" parTransId="{F67876C6-0B55-436D-986B-8136C087245A}" sibTransId="{9297E747-25F5-4B73-9CCC-9DC5F40CFC55}"/>
    <dgm:cxn modelId="{F789CD65-843E-4A4D-BFFD-89B464521F7A}" type="presOf" srcId="{932B9C09-E574-4F81-97E6-116BAB15878D}" destId="{F64A46DC-BCCA-504E-9CB9-148EF7619532}" srcOrd="0" destOrd="0" presId="urn:microsoft.com/office/officeart/2016/7/layout/LinearArrowProcessNumbered"/>
    <dgm:cxn modelId="{A727987E-8D0F-4542-AAD2-6CC192A6E118}" type="presOf" srcId="{881AFF86-755A-40F6-A4CF-B6988F620697}" destId="{EF23A076-52B3-AD46-A8BE-A8FBC1FED168}" srcOrd="0" destOrd="0" presId="urn:microsoft.com/office/officeart/2016/7/layout/LinearArrowProcessNumbered"/>
    <dgm:cxn modelId="{7D4C0D86-7C86-D44F-8E6A-20E83218E1B0}" type="presOf" srcId="{08E11393-3D49-4E6E-A7D0-305F4337DDFF}" destId="{6F21111B-4C90-0547-9E65-045708630B5B}" srcOrd="0" destOrd="0" presId="urn:microsoft.com/office/officeart/2016/7/layout/LinearArrowProcessNumbered"/>
    <dgm:cxn modelId="{7E81CA9E-EFD5-344F-AE66-550C3FB4A2B1}" type="presOf" srcId="{FBA2D970-761E-4D28-B92D-E9BF88744843}" destId="{A119115D-AAC2-A540-9F22-150D8AE173BC}" srcOrd="0" destOrd="0" presId="urn:microsoft.com/office/officeart/2016/7/layout/LinearArrowProcessNumbered"/>
    <dgm:cxn modelId="{BDB538AB-7551-47DF-B9A7-0E9081B58802}" srcId="{881AFF86-755A-40F6-A4CF-B6988F620697}" destId="{34BAD24B-71D5-490A-8D31-8B66FC19A879}" srcOrd="0" destOrd="0" parTransId="{36DA0BF5-FEA8-4840-A00D-1FDF02CF7C5B}" sibTransId="{08E11393-3D49-4E6E-A7D0-305F4337DDFF}"/>
    <dgm:cxn modelId="{53FE88C4-0E67-8340-ADE7-53CB9F2A2977}" type="presOf" srcId="{34BAD24B-71D5-490A-8D31-8B66FC19A879}" destId="{5B9EC5D9-D71E-2441-AF9D-917A0D0529A4}" srcOrd="0" destOrd="0" presId="urn:microsoft.com/office/officeart/2016/7/layout/LinearArrowProcessNumbered"/>
    <dgm:cxn modelId="{12BF6EDA-6E67-4B5F-AAF8-D008BA32A023}" srcId="{881AFF86-755A-40F6-A4CF-B6988F620697}" destId="{932B9C09-E574-4F81-97E6-116BAB15878D}" srcOrd="3" destOrd="0" parTransId="{652E6457-EA7B-4B4F-A23D-D3CC5D70893B}" sibTransId="{6C84A7E8-4F0B-411F-B35E-9D508E52E587}"/>
    <dgm:cxn modelId="{91E4EBFB-589C-D041-8431-90D84F39D7E1}" type="presOf" srcId="{8D8DD3CD-6115-4A55-A77E-170232F8E865}" destId="{6EDF6F31-DF0C-0B42-9856-B0187D3DA22B}" srcOrd="0" destOrd="0" presId="urn:microsoft.com/office/officeart/2016/7/layout/LinearArrowProcessNumbered"/>
    <dgm:cxn modelId="{093B0F7F-5123-7B4A-99A1-B0B29CEC64D9}" type="presParOf" srcId="{EF23A076-52B3-AD46-A8BE-A8FBC1FED168}" destId="{853E4968-C2BF-7741-B363-F0E58608A1EF}" srcOrd="0" destOrd="0" presId="urn:microsoft.com/office/officeart/2016/7/layout/LinearArrowProcessNumbered"/>
    <dgm:cxn modelId="{B0F02E49-7E84-2C4D-A0E3-EA9DF554E054}" type="presParOf" srcId="{853E4968-C2BF-7741-B363-F0E58608A1EF}" destId="{06710B20-6085-444E-BCEB-785B5B5C4DF1}" srcOrd="0" destOrd="0" presId="urn:microsoft.com/office/officeart/2016/7/layout/LinearArrowProcessNumbered"/>
    <dgm:cxn modelId="{18101F5D-742C-4947-812B-07120011BFB6}" type="presParOf" srcId="{853E4968-C2BF-7741-B363-F0E58608A1EF}" destId="{302370B6-D59D-2441-9E2B-F16BD98400FD}" srcOrd="1" destOrd="0" presId="urn:microsoft.com/office/officeart/2016/7/layout/LinearArrowProcessNumbered"/>
    <dgm:cxn modelId="{C66348EB-195A-AE42-BAA0-9A62DA9F6B95}" type="presParOf" srcId="{302370B6-D59D-2441-9E2B-F16BD98400FD}" destId="{3BB9BF51-F93B-A841-8164-907154124156}" srcOrd="0" destOrd="0" presId="urn:microsoft.com/office/officeart/2016/7/layout/LinearArrowProcessNumbered"/>
    <dgm:cxn modelId="{51613191-CE36-B242-AF6D-F2C96C16FCF9}" type="presParOf" srcId="{302370B6-D59D-2441-9E2B-F16BD98400FD}" destId="{576F2CF0-7232-F048-99BA-B9FA3ED59DFC}" srcOrd="1" destOrd="0" presId="urn:microsoft.com/office/officeart/2016/7/layout/LinearArrowProcessNumbered"/>
    <dgm:cxn modelId="{7BD8879E-7DCF-4845-922B-B80630FB7431}" type="presParOf" srcId="{302370B6-D59D-2441-9E2B-F16BD98400FD}" destId="{6F21111B-4C90-0547-9E65-045708630B5B}" srcOrd="2" destOrd="0" presId="urn:microsoft.com/office/officeart/2016/7/layout/LinearArrowProcessNumbered"/>
    <dgm:cxn modelId="{D54C3E98-C63B-8149-8B07-54270E0245F3}" type="presParOf" srcId="{302370B6-D59D-2441-9E2B-F16BD98400FD}" destId="{D25D92DD-0C5B-D64F-81F3-6EEB8137C9CC}" srcOrd="3" destOrd="0" presId="urn:microsoft.com/office/officeart/2016/7/layout/LinearArrowProcessNumbered"/>
    <dgm:cxn modelId="{4566B3D4-7F88-BB42-ABCE-28FFE73D2983}" type="presParOf" srcId="{853E4968-C2BF-7741-B363-F0E58608A1EF}" destId="{5B9EC5D9-D71E-2441-AF9D-917A0D0529A4}" srcOrd="2" destOrd="0" presId="urn:microsoft.com/office/officeart/2016/7/layout/LinearArrowProcessNumbered"/>
    <dgm:cxn modelId="{234540A6-2713-6F4F-9068-37108A40CE1E}" type="presParOf" srcId="{EF23A076-52B3-AD46-A8BE-A8FBC1FED168}" destId="{58CD1BF9-126C-5E48-8E22-C5344368F2BA}" srcOrd="1" destOrd="0" presId="urn:microsoft.com/office/officeart/2016/7/layout/LinearArrowProcessNumbered"/>
    <dgm:cxn modelId="{9F15830D-0C03-4640-BF9A-DE2E45158DE5}" type="presParOf" srcId="{EF23A076-52B3-AD46-A8BE-A8FBC1FED168}" destId="{D49226E0-F5AC-2441-B475-AEAC153A2BAB}" srcOrd="2" destOrd="0" presId="urn:microsoft.com/office/officeart/2016/7/layout/LinearArrowProcessNumbered"/>
    <dgm:cxn modelId="{2622322E-6119-5343-9318-A4AF1E19ED64}" type="presParOf" srcId="{D49226E0-F5AC-2441-B475-AEAC153A2BAB}" destId="{F5F7252B-FFF1-A243-A6AA-BCBEE40A8E75}" srcOrd="0" destOrd="0" presId="urn:microsoft.com/office/officeart/2016/7/layout/LinearArrowProcessNumbered"/>
    <dgm:cxn modelId="{EA572FEC-4B9F-6B40-A476-5936940823B1}" type="presParOf" srcId="{D49226E0-F5AC-2441-B475-AEAC153A2BAB}" destId="{B0E28BF1-1DFB-5A4A-8DF8-6807443B591E}" srcOrd="1" destOrd="0" presId="urn:microsoft.com/office/officeart/2016/7/layout/LinearArrowProcessNumbered"/>
    <dgm:cxn modelId="{C0755CD3-BBDF-0E45-BFE9-033D00CFB701}" type="presParOf" srcId="{B0E28BF1-1DFB-5A4A-8DF8-6807443B591E}" destId="{533BF115-138D-C94E-9031-99D2F9FB252B}" srcOrd="0" destOrd="0" presId="urn:microsoft.com/office/officeart/2016/7/layout/LinearArrowProcessNumbered"/>
    <dgm:cxn modelId="{82F2F926-B018-5840-990C-193356EDFEC3}" type="presParOf" srcId="{B0E28BF1-1DFB-5A4A-8DF8-6807443B591E}" destId="{05BB3420-80F4-7740-9036-7B1455778295}" srcOrd="1" destOrd="0" presId="urn:microsoft.com/office/officeart/2016/7/layout/LinearArrowProcessNumbered"/>
    <dgm:cxn modelId="{69C1CBCE-0E8F-2940-904B-F49E01D50220}" type="presParOf" srcId="{B0E28BF1-1DFB-5A4A-8DF8-6807443B591E}" destId="{64FB1334-1921-3046-A21A-F1AC2ED70245}" srcOrd="2" destOrd="0" presId="urn:microsoft.com/office/officeart/2016/7/layout/LinearArrowProcessNumbered"/>
    <dgm:cxn modelId="{C5AC7CF3-3864-EE4E-A1E8-71D6F24DFF6E}" type="presParOf" srcId="{B0E28BF1-1DFB-5A4A-8DF8-6807443B591E}" destId="{2A0B9165-31E4-EF48-9663-CFD072D6BCBA}" srcOrd="3" destOrd="0" presId="urn:microsoft.com/office/officeart/2016/7/layout/LinearArrowProcessNumbered"/>
    <dgm:cxn modelId="{F3B82CF8-7520-CD4F-AD52-AEA7778DBFC0}" type="presParOf" srcId="{D49226E0-F5AC-2441-B475-AEAC153A2BAB}" destId="{6FD54BC9-FA7C-8340-8ECE-BB57A21C35C8}" srcOrd="2" destOrd="0" presId="urn:microsoft.com/office/officeart/2016/7/layout/LinearArrowProcessNumbered"/>
    <dgm:cxn modelId="{091E0EC0-AE93-B94B-921A-E34783388F68}" type="presParOf" srcId="{EF23A076-52B3-AD46-A8BE-A8FBC1FED168}" destId="{6972A466-BA9D-8D44-8D41-D709E06F303A}" srcOrd="3" destOrd="0" presId="urn:microsoft.com/office/officeart/2016/7/layout/LinearArrowProcessNumbered"/>
    <dgm:cxn modelId="{A2156A47-69FA-0B4D-8BDE-7BF9DB8FDE55}" type="presParOf" srcId="{EF23A076-52B3-AD46-A8BE-A8FBC1FED168}" destId="{7ADA140F-005B-564F-9D7E-C4BFA68885FA}" srcOrd="4" destOrd="0" presId="urn:microsoft.com/office/officeart/2016/7/layout/LinearArrowProcessNumbered"/>
    <dgm:cxn modelId="{0CD642D5-AD5A-8F46-B147-34C9FC392A0D}" type="presParOf" srcId="{7ADA140F-005B-564F-9D7E-C4BFA68885FA}" destId="{7A6729B4-D787-0C47-A740-7FBCBB6EB469}" srcOrd="0" destOrd="0" presId="urn:microsoft.com/office/officeart/2016/7/layout/LinearArrowProcessNumbered"/>
    <dgm:cxn modelId="{25635B34-FA7A-ED43-B1EF-73588F1BEFB4}" type="presParOf" srcId="{7ADA140F-005B-564F-9D7E-C4BFA68885FA}" destId="{BC91B013-0508-AF40-94A0-76F6547CAC77}" srcOrd="1" destOrd="0" presId="urn:microsoft.com/office/officeart/2016/7/layout/LinearArrowProcessNumbered"/>
    <dgm:cxn modelId="{1606697F-6ACB-4B46-BBF1-1D5DA4737CAC}" type="presParOf" srcId="{BC91B013-0508-AF40-94A0-76F6547CAC77}" destId="{F3E290B6-EE98-5A4C-A86C-20F79D1C2911}" srcOrd="0" destOrd="0" presId="urn:microsoft.com/office/officeart/2016/7/layout/LinearArrowProcessNumbered"/>
    <dgm:cxn modelId="{BC7C5DB4-A31A-3E45-94C4-AA9E71A3AEC3}" type="presParOf" srcId="{BC91B013-0508-AF40-94A0-76F6547CAC77}" destId="{1E187859-6CE4-F742-B17C-17F10621598E}" srcOrd="1" destOrd="0" presId="urn:microsoft.com/office/officeart/2016/7/layout/LinearArrowProcessNumbered"/>
    <dgm:cxn modelId="{DB7C419F-591D-9045-8D6F-0BA3F108DA36}" type="presParOf" srcId="{BC91B013-0508-AF40-94A0-76F6547CAC77}" destId="{A119115D-AAC2-A540-9F22-150D8AE173BC}" srcOrd="2" destOrd="0" presId="urn:microsoft.com/office/officeart/2016/7/layout/LinearArrowProcessNumbered"/>
    <dgm:cxn modelId="{D047D3FE-FD61-EF43-8BF9-F6C1B98656F9}" type="presParOf" srcId="{BC91B013-0508-AF40-94A0-76F6547CAC77}" destId="{8096CD8F-9870-B144-9022-D95656F228DE}" srcOrd="3" destOrd="0" presId="urn:microsoft.com/office/officeart/2016/7/layout/LinearArrowProcessNumbered"/>
    <dgm:cxn modelId="{4E92E065-6939-7F4D-811E-D6C79EBF48C3}" type="presParOf" srcId="{7ADA140F-005B-564F-9D7E-C4BFA68885FA}" destId="{6EDF6F31-DF0C-0B42-9856-B0187D3DA22B}" srcOrd="2" destOrd="0" presId="urn:microsoft.com/office/officeart/2016/7/layout/LinearArrowProcessNumbered"/>
    <dgm:cxn modelId="{3FCCA6D6-EF76-5040-8BE4-A3754719CA25}" type="presParOf" srcId="{EF23A076-52B3-AD46-A8BE-A8FBC1FED168}" destId="{7B3FE500-A621-2541-B4B4-B1D139AF3E26}" srcOrd="5" destOrd="0" presId="urn:microsoft.com/office/officeart/2016/7/layout/LinearArrowProcessNumbered"/>
    <dgm:cxn modelId="{FE3E128D-7A15-C341-A141-52FAD3FFA182}" type="presParOf" srcId="{EF23A076-52B3-AD46-A8BE-A8FBC1FED168}" destId="{98303DC6-AC35-C144-9B82-DE388BC260BC}" srcOrd="6" destOrd="0" presId="urn:microsoft.com/office/officeart/2016/7/layout/LinearArrowProcessNumbered"/>
    <dgm:cxn modelId="{42521795-374F-F443-BD90-0D3899EAA82F}" type="presParOf" srcId="{98303DC6-AC35-C144-9B82-DE388BC260BC}" destId="{5B491B21-0D16-554F-966C-B9D3FFAAFAC9}" srcOrd="0" destOrd="0" presId="urn:microsoft.com/office/officeart/2016/7/layout/LinearArrowProcessNumbered"/>
    <dgm:cxn modelId="{F93FE429-E7B5-BC42-9425-0DD5E0A5E0CD}" type="presParOf" srcId="{98303DC6-AC35-C144-9B82-DE388BC260BC}" destId="{A83A47C7-B368-6543-B5D6-DCFAC67C5CAF}" srcOrd="1" destOrd="0" presId="urn:microsoft.com/office/officeart/2016/7/layout/LinearArrowProcessNumbered"/>
    <dgm:cxn modelId="{8EFC700A-BBB2-AB46-B134-EB9B705E1F74}" type="presParOf" srcId="{A83A47C7-B368-6543-B5D6-DCFAC67C5CAF}" destId="{0ECB4370-5A6D-534D-BBCC-F6B07E2E31B9}" srcOrd="0" destOrd="0" presId="urn:microsoft.com/office/officeart/2016/7/layout/LinearArrowProcessNumbered"/>
    <dgm:cxn modelId="{F01CC091-6D89-B545-8979-014E45B8742A}" type="presParOf" srcId="{A83A47C7-B368-6543-B5D6-DCFAC67C5CAF}" destId="{17028F14-2B46-6D44-87FB-76C097067126}" srcOrd="1" destOrd="0" presId="urn:microsoft.com/office/officeart/2016/7/layout/LinearArrowProcessNumbered"/>
    <dgm:cxn modelId="{C3526FBE-0319-C942-A971-CB742D58AD49}" type="presParOf" srcId="{A83A47C7-B368-6543-B5D6-DCFAC67C5CAF}" destId="{F20084E7-5746-CE4E-A59A-C88A0A4A9D6D}" srcOrd="2" destOrd="0" presId="urn:microsoft.com/office/officeart/2016/7/layout/LinearArrowProcessNumbered"/>
    <dgm:cxn modelId="{A64CECB6-EC1A-A04C-BD0B-95E5809B142D}" type="presParOf" srcId="{A83A47C7-B368-6543-B5D6-DCFAC67C5CAF}" destId="{85D6CD27-3F43-CB4C-AC74-FD33E59E017E}" srcOrd="3" destOrd="0" presId="urn:microsoft.com/office/officeart/2016/7/layout/LinearArrowProcessNumbered"/>
    <dgm:cxn modelId="{4635929D-21AA-8140-AE83-38FFC72CA516}" type="presParOf" srcId="{98303DC6-AC35-C144-9B82-DE388BC260BC}" destId="{F64A46DC-BCCA-504E-9CB9-148EF7619532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9BF51-F93B-A841-8164-907154124156}">
      <dsp:nvSpPr>
        <dsp:cNvPr id="0" name=""/>
        <dsp:cNvSpPr/>
      </dsp:nvSpPr>
      <dsp:spPr>
        <a:xfrm>
          <a:off x="1490467" y="1339452"/>
          <a:ext cx="1187730" cy="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F2CF0-7232-F048-99BA-B9FA3ED59DFC}">
      <dsp:nvSpPr>
        <dsp:cNvPr id="0" name=""/>
        <dsp:cNvSpPr/>
      </dsp:nvSpPr>
      <dsp:spPr>
        <a:xfrm>
          <a:off x="2749462" y="1239620"/>
          <a:ext cx="136588" cy="256768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1111B-4C90-0547-9E65-045708630B5B}">
      <dsp:nvSpPr>
        <dsp:cNvPr id="0" name=""/>
        <dsp:cNvSpPr/>
      </dsp:nvSpPr>
      <dsp:spPr>
        <a:xfrm>
          <a:off x="711465" y="708952"/>
          <a:ext cx="1261071" cy="1261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7" tIns="48937" rIns="48937" bIns="48937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1</a:t>
          </a:r>
        </a:p>
      </dsp:txBody>
      <dsp:txXfrm>
        <a:off x="896145" y="893632"/>
        <a:ext cx="891711" cy="891711"/>
      </dsp:txXfrm>
    </dsp:sp>
    <dsp:sp modelId="{5B9EC5D9-D71E-2441-AF9D-917A0D0529A4}">
      <dsp:nvSpPr>
        <dsp:cNvPr id="0" name=""/>
        <dsp:cNvSpPr/>
      </dsp:nvSpPr>
      <dsp:spPr>
        <a:xfrm>
          <a:off x="5805" y="2135623"/>
          <a:ext cx="267239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801" tIns="165100" rIns="210801" bIns="1651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baseline="0" dirty="0"/>
            <a:t>Explore Windows container basics</a:t>
          </a:r>
          <a:endParaRPr lang="en-US" sz="2400" kern="1200" dirty="0"/>
        </a:p>
      </dsp:txBody>
      <dsp:txXfrm>
        <a:off x="5805" y="2528743"/>
        <a:ext cx="2672393" cy="1572480"/>
      </dsp:txXfrm>
    </dsp:sp>
    <dsp:sp modelId="{533BF115-138D-C94E-9031-99D2F9FB252B}">
      <dsp:nvSpPr>
        <dsp:cNvPr id="0" name=""/>
        <dsp:cNvSpPr/>
      </dsp:nvSpPr>
      <dsp:spPr>
        <a:xfrm>
          <a:off x="2975130" y="1339433"/>
          <a:ext cx="2672393" cy="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B3420-80F4-7740-9036-7B1455778295}">
      <dsp:nvSpPr>
        <dsp:cNvPr id="0" name=""/>
        <dsp:cNvSpPr/>
      </dsp:nvSpPr>
      <dsp:spPr>
        <a:xfrm>
          <a:off x="5718787" y="1239602"/>
          <a:ext cx="136588" cy="256796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B1334-1921-3046-A21A-F1AC2ED70245}">
      <dsp:nvSpPr>
        <dsp:cNvPr id="0" name=""/>
        <dsp:cNvSpPr/>
      </dsp:nvSpPr>
      <dsp:spPr>
        <a:xfrm>
          <a:off x="3680791" y="708933"/>
          <a:ext cx="1261071" cy="1261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7" tIns="48937" rIns="48937" bIns="48937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2</a:t>
          </a:r>
        </a:p>
      </dsp:txBody>
      <dsp:txXfrm>
        <a:off x="3865471" y="893613"/>
        <a:ext cx="891711" cy="891711"/>
      </dsp:txXfrm>
    </dsp:sp>
    <dsp:sp modelId="{6FD54BC9-FA7C-8340-8ECE-BB57A21C35C8}">
      <dsp:nvSpPr>
        <dsp:cNvPr id="0" name=""/>
        <dsp:cNvSpPr/>
      </dsp:nvSpPr>
      <dsp:spPr>
        <a:xfrm>
          <a:off x="2975130" y="2135603"/>
          <a:ext cx="267239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801" tIns="165100" rIns="210801" bIns="1651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baseline="0"/>
            <a:t>Package an ASP.NET app in a Windows container</a:t>
          </a:r>
          <a:endParaRPr lang="en-US" sz="2400" kern="1200"/>
        </a:p>
      </dsp:txBody>
      <dsp:txXfrm>
        <a:off x="2975130" y="2528723"/>
        <a:ext cx="2672393" cy="1572480"/>
      </dsp:txXfrm>
    </dsp:sp>
    <dsp:sp modelId="{F3E290B6-EE98-5A4C-A86C-20F79D1C2911}">
      <dsp:nvSpPr>
        <dsp:cNvPr id="0" name=""/>
        <dsp:cNvSpPr/>
      </dsp:nvSpPr>
      <dsp:spPr>
        <a:xfrm>
          <a:off x="5944456" y="1339442"/>
          <a:ext cx="2672393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187859-6CE4-F742-B17C-17F10621598E}">
      <dsp:nvSpPr>
        <dsp:cNvPr id="0" name=""/>
        <dsp:cNvSpPr/>
      </dsp:nvSpPr>
      <dsp:spPr>
        <a:xfrm>
          <a:off x="8688113" y="1239610"/>
          <a:ext cx="136588" cy="256804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9115D-AAC2-A540-9F22-150D8AE173BC}">
      <dsp:nvSpPr>
        <dsp:cNvPr id="0" name=""/>
        <dsp:cNvSpPr/>
      </dsp:nvSpPr>
      <dsp:spPr>
        <a:xfrm>
          <a:off x="6650117" y="708942"/>
          <a:ext cx="1261071" cy="1261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7" tIns="48937" rIns="48937" bIns="48937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3</a:t>
          </a:r>
        </a:p>
      </dsp:txBody>
      <dsp:txXfrm>
        <a:off x="6834797" y="893622"/>
        <a:ext cx="891711" cy="891711"/>
      </dsp:txXfrm>
    </dsp:sp>
    <dsp:sp modelId="{6EDF6F31-DF0C-0B42-9856-B0187D3DA22B}">
      <dsp:nvSpPr>
        <dsp:cNvPr id="0" name=""/>
        <dsp:cNvSpPr/>
      </dsp:nvSpPr>
      <dsp:spPr>
        <a:xfrm>
          <a:off x="5944456" y="2135623"/>
          <a:ext cx="267239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801" tIns="165100" rIns="210801" bIns="1651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baseline="0"/>
            <a:t>Run the app on a Kubernetes Cluster</a:t>
          </a:r>
          <a:endParaRPr lang="en-US" sz="2400" kern="1200"/>
        </a:p>
      </dsp:txBody>
      <dsp:txXfrm>
        <a:off x="5944456" y="2528743"/>
        <a:ext cx="2672393" cy="1572480"/>
      </dsp:txXfrm>
    </dsp:sp>
    <dsp:sp modelId="{0ECB4370-5A6D-534D-BBCC-F6B07E2E31B9}">
      <dsp:nvSpPr>
        <dsp:cNvPr id="0" name=""/>
        <dsp:cNvSpPr/>
      </dsp:nvSpPr>
      <dsp:spPr>
        <a:xfrm>
          <a:off x="8913782" y="1339442"/>
          <a:ext cx="1336196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084E7-5746-CE4E-A59A-C88A0A4A9D6D}">
      <dsp:nvSpPr>
        <dsp:cNvPr id="0" name=""/>
        <dsp:cNvSpPr/>
      </dsp:nvSpPr>
      <dsp:spPr>
        <a:xfrm>
          <a:off x="9619442" y="708942"/>
          <a:ext cx="1261071" cy="12610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937" tIns="48937" rIns="48937" bIns="48937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4</a:t>
          </a:r>
        </a:p>
      </dsp:txBody>
      <dsp:txXfrm>
        <a:off x="9804122" y="893622"/>
        <a:ext cx="891711" cy="891711"/>
      </dsp:txXfrm>
    </dsp:sp>
    <dsp:sp modelId="{F64A46DC-BCCA-504E-9CB9-148EF7619532}">
      <dsp:nvSpPr>
        <dsp:cNvPr id="0" name=""/>
        <dsp:cNvSpPr/>
      </dsp:nvSpPr>
      <dsp:spPr>
        <a:xfrm>
          <a:off x="8913782" y="2135623"/>
          <a:ext cx="267239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801" tIns="165100" rIns="210801" bIns="1651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baseline="0"/>
            <a:t>Configure services on Linux to work with the App</a:t>
          </a:r>
          <a:endParaRPr lang="en-US" sz="2400" kern="1200"/>
        </a:p>
      </dsp:txBody>
      <dsp:txXfrm>
        <a:off x="8913782" y="2528743"/>
        <a:ext cx="2672393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5/20/19 9:24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5/20/19 9:24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0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5/20/19 9:24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311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97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animations – this slide simplifies the one we had before (next slide hidden) and can serve the same purpose.</a:t>
            </a:r>
          </a:p>
          <a:p>
            <a:endParaRPr lang="en-US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“When we talk about managing Kubernetes with ease, what do we mean? The foundation of a Kubernetes cluster is the Master nodes for system components like the API server, </a:t>
            </a:r>
            <a:r>
              <a:rPr lang="en-US" i="1" dirty="0" err="1"/>
              <a:t>etcd</a:t>
            </a:r>
            <a:r>
              <a:rPr lang="en-US" i="1" dirty="0"/>
              <a:t> store, and scheduler. This is where users provision and manages their workloads and the cluster. Managing these components involves ensuring monitoring the API server availability, ensure HA/DR of the </a:t>
            </a:r>
            <a:r>
              <a:rPr lang="en-US" i="1" dirty="0" err="1"/>
              <a:t>etcd</a:t>
            </a:r>
            <a:r>
              <a:rPr lang="en-US" i="1" dirty="0"/>
              <a:t> store, safely mange upgrades across Kubernetes versions, safely scaling the cluster in and out, patching master and agent VM nodes, and on and on… This is complex, error-prone, and expensive.</a:t>
            </a:r>
          </a:p>
          <a:p>
            <a:r>
              <a:rPr lang="en-US" i="1" dirty="0"/>
              <a:t>(click)</a:t>
            </a:r>
          </a:p>
          <a:p>
            <a:r>
              <a:rPr lang="en-US" i="1" dirty="0"/>
              <a:t>With AKS, those tasks are on us. We bring automated provisioning, upgrades and patches. High availability and reliability, easy scaling, monitoring of API server and control plane – all at no charge. You only pay for the VMs running your containers, giving you freedom to focus on your applications and business needs they fulfill.”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5/20/19 9:24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30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5/20/19 9:24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737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9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4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9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37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63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 log into the website with their enterprise domain credentials.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verifies those credentials and uses the identity to authorize access to resources.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IIS worker process runs as a service account to communicate with SQL using integrated Windows authentication.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has to verify the IIS service account identity to grant access to the database.</a:t>
            </a:r>
          </a:p>
          <a:p>
            <a:endParaRPr/>
          </a:p>
        </p:txBody>
      </p:sp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830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>
            <a:spLocks noGrp="1"/>
          </p:cNvSpPr>
          <p:nvPr>
            <p:ph type="body" idx="1"/>
          </p:nvPr>
        </p:nvSpPr>
        <p:spPr>
          <a:xfrm>
            <a:off x="731520" y="4620578"/>
            <a:ext cx="5852160" cy="3780630"/>
          </a:xfrm>
          <a:prstGeom prst="rect">
            <a:avLst/>
          </a:prstGeom>
        </p:spPr>
        <p:txBody>
          <a:bodyPr lIns="96645" tIns="96645" rIns="96645" bIns="96645" anchor="t" anchorCtr="0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 log into the website with their enterprise domain credentials.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verifies those credentials and uses the identity to authorize access to resources.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IIS worker process runs as a service account to communicate with SQL using integrated Windows authentication.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has to verify the IIS service account identity to grant access to the database.</a:t>
            </a:r>
          </a:p>
          <a:p>
            <a:endParaRPr/>
          </a:p>
        </p:txBody>
      </p:sp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19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other images like IoT</a:t>
            </a:r>
          </a:p>
          <a:p>
            <a:r>
              <a:rPr lang="en-US"/>
              <a:t>.NET core on Server Core container (some .NET Core packages don’t run on Nano)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5/20/19 9:24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4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Mention other images like IoT</a:t>
            </a:r>
          </a:p>
          <a:p>
            <a:r>
              <a:rPr lang="en-US"/>
              <a:t>.NET core on Server Core container (some .NET Core packages don’t run on Nano)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5/20/19 9:24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15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740594" y="6683657"/>
            <a:ext cx="1697051" cy="310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16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9" y="466302"/>
            <a:ext cx="11503738" cy="6476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88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66368" y="1072494"/>
            <a:ext cx="11503739" cy="561372"/>
          </a:xfrm>
        </p:spPr>
        <p:txBody>
          <a:bodyPr/>
          <a:lstStyle>
            <a:lvl1pPr marL="0" indent="0" algn="l">
              <a:buNone/>
              <a:defRPr sz="2448" b="1" i="0" spc="-61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740594" y="6683657"/>
            <a:ext cx="1697051" cy="310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16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6369" y="1904066"/>
            <a:ext cx="11503738" cy="46039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67015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028"/>
            <a:ext cx="12436474" cy="69924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269179" y="4710942"/>
            <a:ext cx="6402452" cy="36544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025833"/>
            <a:ext cx="12436475" cy="3967664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2515" y="4667664"/>
            <a:ext cx="8522498" cy="1280160"/>
          </a:xfrm>
          <a:noFill/>
        </p:spPr>
        <p:txBody>
          <a:bodyPr lIns="146304" tIns="91440" rIns="146304" bIns="0" anchor="b" anchorCtr="0"/>
          <a:lstStyle>
            <a:lvl1pPr marL="0" algn="l" defTabSz="914224" rtl="0" eaLnBrk="1" latinLnBrk="0" hangingPunct="1">
              <a:defRPr lang="en-US" sz="5000" b="0" kern="1200" spc="-150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176" y="5957244"/>
            <a:ext cx="8522498" cy="485614"/>
          </a:xfrm>
          <a:prstGeom prst="rect">
            <a:avLst/>
          </a:prstGeom>
        </p:spPr>
        <p:txBody>
          <a:bodyPr tIns="0" bIns="109728">
            <a:noAutofit/>
          </a:bodyPr>
          <a:lstStyle>
            <a:lvl1pPr marL="0" indent="0" algn="l" defTabSz="914224" rtl="0" eaLnBrk="1" latinLnBrk="0" hangingPunct="1">
              <a:spcBef>
                <a:spcPts val="0"/>
              </a:spcBef>
              <a:buNone/>
              <a:defRPr lang="en-US" sz="2500" kern="1200" spc="-150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02" y="5758108"/>
            <a:ext cx="2045182" cy="7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lid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69179" y="4710942"/>
            <a:ext cx="6402452" cy="36544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2515" y="4667664"/>
            <a:ext cx="8522498" cy="1280160"/>
          </a:xfrm>
          <a:noFill/>
        </p:spPr>
        <p:txBody>
          <a:bodyPr lIns="146304" tIns="91440" rIns="146304" bIns="0" anchor="b" anchorCtr="0"/>
          <a:lstStyle>
            <a:lvl1pPr marL="0" algn="l" defTabSz="914224" rtl="0" eaLnBrk="1" latinLnBrk="0" hangingPunct="1">
              <a:defRPr lang="en-US" sz="5000" b="0" kern="1200" spc="-15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176" y="5957244"/>
            <a:ext cx="8522498" cy="485614"/>
          </a:xfrm>
          <a:prstGeom prst="rect">
            <a:avLst/>
          </a:prstGeom>
        </p:spPr>
        <p:txBody>
          <a:bodyPr tIns="0" bIns="109728">
            <a:noAutofit/>
          </a:bodyPr>
          <a:lstStyle>
            <a:lvl1pPr marL="0" indent="0" algn="l" defTabSz="914224" rtl="0" eaLnBrk="1" latinLnBrk="0" hangingPunct="1">
              <a:spcBef>
                <a:spcPts val="0"/>
              </a:spcBef>
              <a:buNone/>
              <a:defRPr lang="en-US" sz="2500" kern="1200" spc="-150" baseline="0" dirty="0" smtClean="0">
                <a:solidFill>
                  <a:schemeClr val="tx1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02" y="5915805"/>
            <a:ext cx="2045182" cy="43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8215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lide_blank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269179" y="4710942"/>
            <a:ext cx="6402452" cy="365440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2515" y="4667664"/>
            <a:ext cx="8522498" cy="1280160"/>
          </a:xfrm>
          <a:noFill/>
        </p:spPr>
        <p:txBody>
          <a:bodyPr lIns="146304" tIns="91440" rIns="146304" bIns="0" anchor="b" anchorCtr="0"/>
          <a:lstStyle>
            <a:lvl1pPr marL="0" algn="l" defTabSz="914224" rtl="0" eaLnBrk="1" latinLnBrk="0" hangingPunct="1">
              <a:defRPr lang="en-US" sz="5000" b="0" kern="1200" spc="-150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176" y="5957244"/>
            <a:ext cx="8522498" cy="485614"/>
          </a:xfrm>
          <a:prstGeom prst="rect">
            <a:avLst/>
          </a:prstGeom>
        </p:spPr>
        <p:txBody>
          <a:bodyPr tIns="0" bIns="109728">
            <a:noAutofit/>
          </a:bodyPr>
          <a:lstStyle>
            <a:lvl1pPr marL="0" indent="0" algn="l" defTabSz="914224" rtl="0" eaLnBrk="1" latinLnBrk="0" hangingPunct="1">
              <a:spcBef>
                <a:spcPts val="0"/>
              </a:spcBef>
              <a:buNone/>
              <a:defRPr lang="en-US" sz="2500" kern="1200" spc="-150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02" y="5758108"/>
            <a:ext cx="2045182" cy="7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6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300239"/>
            <a:ext cx="11889564" cy="917575"/>
          </a:xfrm>
        </p:spPr>
        <p:txBody>
          <a:bodyPr/>
          <a:lstStyle>
            <a:lvl1pPr marL="0" algn="l" defTabSz="914053" rtl="0" eaLnBrk="1" latinLnBrk="0" hangingPunct="1">
              <a:spcBef>
                <a:spcPct val="0"/>
              </a:spcBef>
              <a:buNone/>
              <a:defRPr lang="en-US" sz="4080" b="0" i="0" u="none" kern="1200" spc="-150" baseline="0" dirty="0">
                <a:solidFill>
                  <a:schemeClr val="accent5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016270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5289" y="1434527"/>
            <a:ext cx="11889141" cy="3234968"/>
          </a:xfrm>
          <a:prstGeom prst="rect">
            <a:avLst/>
          </a:prstGeom>
        </p:spPr>
        <p:txBody>
          <a:bodyPr/>
          <a:lstStyle>
            <a:lvl1pPr>
              <a:defRPr sz="3672">
                <a:latin typeface="+mn-lt"/>
              </a:defRPr>
            </a:lvl1pPr>
            <a:lvl2pPr>
              <a:defRPr sz="2040">
                <a:latin typeface="+mn-lt"/>
              </a:defRPr>
            </a:lvl2pPr>
            <a:lvl3pPr>
              <a:defRPr sz="1836">
                <a:latin typeface="+mn-lt"/>
              </a:defRPr>
            </a:lvl3pPr>
            <a:lvl4pPr>
              <a:defRPr sz="1632">
                <a:latin typeface="+mn-lt"/>
              </a:defRPr>
            </a:lvl4pPr>
            <a:lvl5pPr>
              <a:defRPr sz="163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359068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300239"/>
            <a:ext cx="11889564" cy="822960"/>
          </a:xfrm>
        </p:spPr>
        <p:txBody>
          <a:bodyPr/>
          <a:lstStyle>
            <a:lvl1pPr marL="0" algn="l" defTabSz="914053" rtl="0" eaLnBrk="1" latinLnBrk="0" hangingPunct="1">
              <a:spcBef>
                <a:spcPct val="0"/>
              </a:spcBef>
              <a:buNone/>
              <a:defRPr lang="en-US" sz="4080" b="0" i="0" u="none" kern="1200" spc="-15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quarter" idx="10"/>
          </p:nvPr>
        </p:nvSpPr>
        <p:spPr>
          <a:xfrm>
            <a:off x="275064" y="1929502"/>
            <a:ext cx="11889141" cy="1905395"/>
          </a:xfrm>
          <a:prstGeom prst="rect">
            <a:avLst/>
          </a:prstGeom>
        </p:spPr>
        <p:txBody>
          <a:bodyPr/>
          <a:lstStyle>
            <a:lvl1pPr>
              <a:defRPr sz="3672">
                <a:latin typeface="+mn-lt"/>
              </a:defRPr>
            </a:lvl1pPr>
            <a:lvl2pPr>
              <a:defRPr sz="2040">
                <a:latin typeface="+mn-lt"/>
              </a:defRPr>
            </a:lvl2pPr>
            <a:lvl3pPr>
              <a:defRPr sz="1836">
                <a:latin typeface="+mn-lt"/>
              </a:defRPr>
            </a:lvl3pPr>
            <a:lvl4pPr>
              <a:defRPr sz="1632">
                <a:latin typeface="+mn-lt"/>
              </a:defRPr>
            </a:lvl4pPr>
            <a:lvl5pPr>
              <a:defRPr sz="163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74641" y="1123199"/>
            <a:ext cx="11889141" cy="456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40" b="0">
                <a:solidFill>
                  <a:schemeClr val="accent1"/>
                </a:solidFill>
                <a:latin typeface="+mn-lt"/>
              </a:defRPr>
            </a:lvl1pPr>
            <a:lvl2pPr marL="342834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1477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300239"/>
            <a:ext cx="11889564" cy="917575"/>
          </a:xfrm>
        </p:spPr>
        <p:txBody>
          <a:bodyPr/>
          <a:lstStyle>
            <a:lvl1pPr marL="0" algn="l" defTabSz="914053" rtl="0" eaLnBrk="1" latinLnBrk="0" hangingPunct="1">
              <a:spcBef>
                <a:spcPct val="0"/>
              </a:spcBef>
              <a:buNone/>
              <a:defRPr lang="en-US" sz="4080" b="0" i="0" u="none" kern="1200" spc="-150" baseline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52676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tanding in a room&#10;&#10;Description automatically generated">
            <a:extLst>
              <a:ext uri="{FF2B5EF4-FFF2-40B4-BE49-F238E27FC236}">
                <a16:creationId xmlns:a16="http://schemas.microsoft.com/office/drawing/2014/main" id="{4DF305EE-63F9-4CA6-BD56-FE717E6B0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436476" cy="6994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ontent_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5289" y="1330903"/>
            <a:ext cx="11889141" cy="4643587"/>
          </a:xfrm>
          <a:prstGeom prst="rect">
            <a:avLst/>
          </a:prstGeom>
        </p:spPr>
        <p:txBody>
          <a:bodyPr/>
          <a:lstStyle>
            <a:lvl1pPr>
              <a:defRPr sz="3672">
                <a:latin typeface="+mn-lt"/>
              </a:defRPr>
            </a:lvl1pPr>
            <a:lvl2pPr>
              <a:defRPr sz="2040">
                <a:latin typeface="+mn-lt"/>
              </a:defRPr>
            </a:lvl2pPr>
            <a:lvl3pPr>
              <a:defRPr sz="1836">
                <a:latin typeface="+mn-lt"/>
              </a:defRPr>
            </a:lvl3pPr>
            <a:lvl4pPr>
              <a:defRPr sz="1632">
                <a:latin typeface="+mn-lt"/>
              </a:defRPr>
            </a:lvl4pPr>
            <a:lvl5pPr>
              <a:defRPr sz="163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5751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300239"/>
            <a:ext cx="11889564" cy="822960"/>
          </a:xfrm>
        </p:spPr>
        <p:txBody>
          <a:bodyPr/>
          <a:lstStyle>
            <a:lvl1pPr marL="0" algn="l" defTabSz="914053" rtl="0" eaLnBrk="1" latinLnBrk="0" hangingPunct="1">
              <a:spcBef>
                <a:spcPct val="0"/>
              </a:spcBef>
              <a:buNone/>
              <a:defRPr lang="en-US" sz="4080" b="0" i="0" u="none" kern="1200" spc="-150" baseline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5416" y="1123198"/>
            <a:ext cx="11888787" cy="352327"/>
          </a:xfrm>
          <a:prstGeom prst="rect">
            <a:avLst/>
          </a:prstGeom>
        </p:spPr>
        <p:txBody>
          <a:bodyPr tIns="0" bIns="0"/>
          <a:lstStyle>
            <a:lvl1pPr marL="0" indent="0">
              <a:buNone/>
              <a:defRPr lang="en-US" sz="2040" kern="1200" spc="-30" baseline="0" dirty="0">
                <a:solidFill>
                  <a:srgbClr val="ED6722"/>
                </a:solidFill>
                <a:latin typeface="+mn-lt"/>
                <a:ea typeface="+mn-ea"/>
                <a:cs typeface="Bodoni Std Bold Italic"/>
              </a:defRPr>
            </a:lvl1pPr>
            <a:lvl2pPr marL="0" indent="0">
              <a:buNone/>
              <a:defRPr/>
            </a:lvl2pPr>
          </a:lstStyle>
          <a:p>
            <a:pPr marL="0" lvl="0" algn="l" defTabSz="914224" rtl="0" eaLnBrk="1" latinLnBrk="0" hangingPunct="1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75289" y="1633675"/>
            <a:ext cx="11889141" cy="4810355"/>
          </a:xfrm>
          <a:prstGeom prst="rect">
            <a:avLst/>
          </a:prstGeom>
        </p:spPr>
        <p:txBody>
          <a:bodyPr/>
          <a:lstStyle>
            <a:lvl1pPr>
              <a:defRPr sz="3672">
                <a:solidFill>
                  <a:schemeClr val="bg2"/>
                </a:solidFill>
                <a:latin typeface="+mn-lt"/>
              </a:defRPr>
            </a:lvl1pPr>
            <a:lvl2pPr>
              <a:defRPr sz="2040">
                <a:solidFill>
                  <a:schemeClr val="bg2"/>
                </a:solidFill>
                <a:latin typeface="+mn-lt"/>
              </a:defRPr>
            </a:lvl2pPr>
            <a:lvl3pPr>
              <a:defRPr sz="1836">
                <a:solidFill>
                  <a:schemeClr val="bg2"/>
                </a:solidFill>
                <a:latin typeface="+mn-lt"/>
              </a:defRPr>
            </a:lvl3pPr>
            <a:lvl4pPr>
              <a:defRPr sz="1632">
                <a:solidFill>
                  <a:schemeClr val="bg2"/>
                </a:solidFill>
                <a:latin typeface="+mn-lt"/>
              </a:defRPr>
            </a:lvl4pPr>
            <a:lvl5pPr>
              <a:defRPr sz="1632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3401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08477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259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281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41" y="6292891"/>
            <a:ext cx="11856403" cy="4030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302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41" y="6292891"/>
            <a:ext cx="11856403" cy="4030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©</a:t>
            </a:r>
            <a:r>
              <a:rPr lang="en-US" sz="700" baseline="0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 Copyright</a:t>
            </a:r>
            <a:r>
              <a:rPr lang="en-US" sz="700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" y="2732932"/>
            <a:ext cx="4156312" cy="15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829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99110"/>
            <a:ext cx="11887200" cy="2096222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06114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C935-E893-453C-8848-8CA043AA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7297A-A03F-4BD3-B159-6DA524A1B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624E1-6D2D-4CC1-81E5-D657B6F6D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9C3F-2A26-4E09-BD99-4E76DCC7D958}" type="datetimeFigureOut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5E4B-9A15-46BE-A101-FCC2E90E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C7457-9529-451B-89F8-C3BB9DAE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816C-444B-4683-8533-43F4D1740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5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798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  <p:sldLayoutId id="2147484603" r:id="rId2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9393899" y="3050515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1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6" r:id="rId1"/>
    <p:sldLayoutId id="2147484587" r:id="rId2"/>
    <p:sldLayoutId id="2147484588" r:id="rId3"/>
    <p:sldLayoutId id="2147484589" r:id="rId4"/>
    <p:sldLayoutId id="2147484590" r:id="rId5"/>
    <p:sldLayoutId id="2147484591" r:id="rId6"/>
    <p:sldLayoutId id="2147484592" r:id="rId7"/>
    <p:sldLayoutId id="2147484593" r:id="rId8"/>
    <p:sldLayoutId id="2147484594" r:id="rId9"/>
    <p:sldLayoutId id="2147484595" r:id="rId10"/>
    <p:sldLayoutId id="2147484596" r:id="rId11"/>
    <p:sldLayoutId id="2147484597" r:id="rId12"/>
    <p:sldLayoutId id="2147484598" r:id="rId13"/>
    <p:sldLayoutId id="2147484599" r:id="rId14"/>
    <p:sldLayoutId id="2147484600" r:id="rId15"/>
    <p:sldLayoutId id="2147484601" r:id="rId16"/>
    <p:sldLayoutId id="2147484602" r:id="rId17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08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setup/windows/#supported-functionality-and-limitations" TargetMode="Externa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iglpeters/fabrikamfiber/blob/master/workshop.md" TargetMode="Externa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modernize-with-azure-and-containers/" TargetMode="External"/><Relationship Id="rId2" Type="http://schemas.openxmlformats.org/officeDocument/2006/relationships/hyperlink" Target="https://kubernetes.io/docs/setup/windows/intro-windows-in-kubernetes/" TargetMode="Externa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s://techcommunity.microsoft.com/t5/Containers/Introducing-the-Host-Compute-Service-HC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rtualization/windowscontainers/deploy-containers/containerd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821960" y="2730874"/>
            <a:ext cx="6981472" cy="1828800"/>
          </a:xfrm>
        </p:spPr>
        <p:txBody>
          <a:bodyPr/>
          <a:lstStyle/>
          <a:p>
            <a:r>
              <a:rPr lang="en-US" sz="4400" dirty="0"/>
              <a:t>Windows Server containers in Kubernetes</a:t>
            </a:r>
            <a:br>
              <a:rPr lang="en-US" sz="4400" dirty="0"/>
            </a:br>
            <a:r>
              <a:rPr lang="en-US" sz="2800" dirty="0"/>
              <a:t>Workshop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55E01-5FCF-DE47-A2AF-1FB29BE0B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0562" y="4584725"/>
            <a:ext cx="6637838" cy="461665"/>
          </a:xfrm>
        </p:spPr>
        <p:txBody>
          <a:bodyPr/>
          <a:lstStyle/>
          <a:p>
            <a:r>
              <a:rPr lang="en-US" dirty="0"/>
              <a:t>Craig Peters, Ralph </a:t>
            </a:r>
            <a:r>
              <a:rPr lang="en-US" dirty="0" err="1"/>
              <a:t>Squillace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35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How Kubernetes Works</a:t>
            </a:r>
            <a:endParaRPr lang="en-US" dirty="0">
              <a:solidFill>
                <a:srgbClr val="0078D4"/>
              </a:solidFill>
            </a:endParaRPr>
          </a:p>
        </p:txBody>
      </p:sp>
      <p:sp>
        <p:nvSpPr>
          <p:cNvPr id="32" name="Title 16">
            <a:extLst>
              <a:ext uri="{FF2B5EF4-FFF2-40B4-BE49-F238E27FC236}">
                <a16:creationId xmlns:a16="http://schemas.microsoft.com/office/drawing/2014/main" id="{6CCD14EC-B2FF-4456-8F80-FB8E414D64EB}"/>
              </a:ext>
            </a:extLst>
          </p:cNvPr>
          <p:cNvSpPr txBox="1">
            <a:spLocks/>
          </p:cNvSpPr>
          <p:nvPr/>
        </p:nvSpPr>
        <p:spPr>
          <a:xfrm>
            <a:off x="465138" y="2006209"/>
            <a:ext cx="3182112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marR="0" lvl="0" indent="-27432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Kubernetes users communicate with API server and apply desired state</a:t>
            </a:r>
          </a:p>
        </p:txBody>
      </p:sp>
      <p:sp>
        <p:nvSpPr>
          <p:cNvPr id="33" name="Title 16">
            <a:extLst>
              <a:ext uri="{FF2B5EF4-FFF2-40B4-BE49-F238E27FC236}">
                <a16:creationId xmlns:a16="http://schemas.microsoft.com/office/drawing/2014/main" id="{953276A8-B841-464C-90C2-392399D41089}"/>
              </a:ext>
            </a:extLst>
          </p:cNvPr>
          <p:cNvSpPr txBox="1">
            <a:spLocks/>
          </p:cNvSpPr>
          <p:nvPr/>
        </p:nvSpPr>
        <p:spPr>
          <a:xfrm>
            <a:off x="465138" y="3016849"/>
            <a:ext cx="3182112" cy="49244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marR="0" lvl="0" indent="-27432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Master nodes actively enforce desired state on worker nodes</a:t>
            </a:r>
          </a:p>
        </p:txBody>
      </p:sp>
      <p:sp>
        <p:nvSpPr>
          <p:cNvPr id="34" name="Title 16">
            <a:extLst>
              <a:ext uri="{FF2B5EF4-FFF2-40B4-BE49-F238E27FC236}">
                <a16:creationId xmlns:a16="http://schemas.microsoft.com/office/drawing/2014/main" id="{A064D7C0-59DC-447E-81D6-6970B6FE6ADB}"/>
              </a:ext>
            </a:extLst>
          </p:cNvPr>
          <p:cNvSpPr txBox="1">
            <a:spLocks/>
          </p:cNvSpPr>
          <p:nvPr/>
        </p:nvSpPr>
        <p:spPr>
          <a:xfrm>
            <a:off x="465138" y="3781267"/>
            <a:ext cx="3182112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marR="0" lvl="0" indent="-27432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Worker nodes support communication between containers</a:t>
            </a:r>
          </a:p>
        </p:txBody>
      </p:sp>
      <p:sp>
        <p:nvSpPr>
          <p:cNvPr id="36" name="Title 16">
            <a:extLst>
              <a:ext uri="{FF2B5EF4-FFF2-40B4-BE49-F238E27FC236}">
                <a16:creationId xmlns:a16="http://schemas.microsoft.com/office/drawing/2014/main" id="{AAD1C7D4-00FA-49BC-9283-D329E8A35078}"/>
              </a:ext>
            </a:extLst>
          </p:cNvPr>
          <p:cNvSpPr txBox="1">
            <a:spLocks/>
          </p:cNvSpPr>
          <p:nvPr/>
        </p:nvSpPr>
        <p:spPr>
          <a:xfrm>
            <a:off x="465138" y="4791908"/>
            <a:ext cx="3182112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buFont typeface="+mj-lt"/>
              <a:buAutoNum type="arabicPeriod" startAt="4"/>
              <a:defRPr/>
            </a:pPr>
            <a:r>
              <a:rPr lang="en-US" sz="1600" b="0" spc="0">
                <a:solidFill>
                  <a:srgbClr val="0078D4"/>
                </a:solidFill>
                <a:latin typeface="Segoe UI" panose="020B0502040204020203" pitchFamily="34" charset="0"/>
              </a:rPr>
              <a:t>Worker nodes support communication from the</a:t>
            </a:r>
            <a:br>
              <a:rPr lang="en-US" sz="1600" b="0" spc="0">
                <a:solidFill>
                  <a:srgbClr val="0078D4"/>
                </a:solidFill>
                <a:latin typeface="Segoe UI" panose="020B0502040204020203" pitchFamily="34" charset="0"/>
              </a:rPr>
            </a:br>
            <a:r>
              <a:rPr lang="en-US" sz="1600" b="0" spc="0">
                <a:solidFill>
                  <a:srgbClr val="0078D4"/>
                </a:solidFill>
                <a:latin typeface="Segoe UI" panose="020B0502040204020203" pitchFamily="34" charset="0"/>
              </a:rPr>
              <a:t>Internet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8B8FD90-BEE1-4831-8C9A-E621E8D629AF}"/>
              </a:ext>
            </a:extLst>
          </p:cNvPr>
          <p:cNvSpPr/>
          <p:nvPr/>
        </p:nvSpPr>
        <p:spPr bwMode="auto">
          <a:xfrm>
            <a:off x="4839555" y="2762470"/>
            <a:ext cx="2363527" cy="2420946"/>
          </a:xfrm>
          <a:prstGeom prst="roundRect">
            <a:avLst>
              <a:gd name="adj" fmla="val 3125"/>
            </a:avLst>
          </a:prstGeom>
          <a:solidFill>
            <a:schemeClr val="bg1"/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0F6BF1-27D2-46A1-BBA2-F615C252D7E2}"/>
              </a:ext>
            </a:extLst>
          </p:cNvPr>
          <p:cNvGrpSpPr/>
          <p:nvPr/>
        </p:nvGrpSpPr>
        <p:grpSpPr>
          <a:xfrm>
            <a:off x="5609838" y="1172806"/>
            <a:ext cx="822960" cy="1184981"/>
            <a:chOff x="10070502" y="1600600"/>
            <a:chExt cx="822960" cy="1184981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D56B895A-068A-4E1D-85FB-6DD97A1AC752}"/>
                </a:ext>
              </a:extLst>
            </p:cNvPr>
            <p:cNvSpPr txBox="1">
              <a:spLocks/>
            </p:cNvSpPr>
            <p:nvPr/>
          </p:nvSpPr>
          <p:spPr>
            <a:xfrm>
              <a:off x="10123192" y="1600600"/>
              <a:ext cx="717581" cy="30777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1419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Kubernetes control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10D1899-185F-4F7B-840F-7A4894DF458E}"/>
                </a:ext>
              </a:extLst>
            </p:cNvPr>
            <p:cNvSpPr/>
            <p:nvPr/>
          </p:nvSpPr>
          <p:spPr bwMode="auto">
            <a:xfrm>
              <a:off x="10070502" y="1962621"/>
              <a:ext cx="822960" cy="822960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640D0AD-9788-464A-BF58-8FFDFB411D03}"/>
                </a:ext>
              </a:extLst>
            </p:cNvPr>
            <p:cNvGrpSpPr/>
            <p:nvPr/>
          </p:nvGrpSpPr>
          <p:grpSpPr>
            <a:xfrm>
              <a:off x="10227777" y="2133941"/>
              <a:ext cx="508410" cy="480321"/>
              <a:chOff x="3172902" y="4132385"/>
              <a:chExt cx="355417" cy="335781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A5CCEE4-17F9-4A67-B143-54A7A4D06E57}"/>
                  </a:ext>
                </a:extLst>
              </p:cNvPr>
              <p:cNvGrpSpPr/>
              <p:nvPr/>
            </p:nvGrpSpPr>
            <p:grpSpPr>
              <a:xfrm>
                <a:off x="3234030" y="4132385"/>
                <a:ext cx="233160" cy="110531"/>
                <a:chOff x="3234867" y="4132385"/>
                <a:chExt cx="233160" cy="110531"/>
              </a:xfrm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080B1477-7820-407A-8B8E-D03B533591B8}"/>
                    </a:ext>
                  </a:extLst>
                </p:cNvPr>
                <p:cNvSpPr/>
                <p:nvPr/>
              </p:nvSpPr>
              <p:spPr>
                <a:xfrm>
                  <a:off x="3234867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53C1AF85-8097-4DE8-8D21-D19FFFBB36E5}"/>
                    </a:ext>
                  </a:extLst>
                </p:cNvPr>
                <p:cNvSpPr/>
                <p:nvPr/>
              </p:nvSpPr>
              <p:spPr>
                <a:xfrm>
                  <a:off x="3367170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DBEFA0A-635E-4032-97BF-A3DDD2843EC9}"/>
                  </a:ext>
                </a:extLst>
              </p:cNvPr>
              <p:cNvGrpSpPr/>
              <p:nvPr/>
            </p:nvGrpSpPr>
            <p:grpSpPr>
              <a:xfrm>
                <a:off x="3172902" y="4245010"/>
                <a:ext cx="355417" cy="110531"/>
                <a:chOff x="3172902" y="4244590"/>
                <a:chExt cx="355417" cy="110531"/>
              </a:xfrm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9E4E9353-2E7A-4B39-992E-632D4E09CAA9}"/>
                    </a:ext>
                  </a:extLst>
                </p:cNvPr>
                <p:cNvSpPr/>
                <p:nvPr/>
              </p:nvSpPr>
              <p:spPr>
                <a:xfrm>
                  <a:off x="317290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F9220AC-5698-433E-9615-80F477F4F365}"/>
                    </a:ext>
                  </a:extLst>
                </p:cNvPr>
                <p:cNvSpPr/>
                <p:nvPr/>
              </p:nvSpPr>
              <p:spPr>
                <a:xfrm>
                  <a:off x="330018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C339AF9-CD3B-49B0-8735-CC8A9947DE80}"/>
                    </a:ext>
                  </a:extLst>
                </p:cNvPr>
                <p:cNvSpPr/>
                <p:nvPr/>
              </p:nvSpPr>
              <p:spPr>
                <a:xfrm>
                  <a:off x="342746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7D7FC27-199D-4A13-9A47-8079BF854213}"/>
                  </a:ext>
                </a:extLst>
              </p:cNvPr>
              <p:cNvGrpSpPr/>
              <p:nvPr/>
            </p:nvGrpSpPr>
            <p:grpSpPr>
              <a:xfrm>
                <a:off x="3234030" y="4357635"/>
                <a:ext cx="233160" cy="110531"/>
                <a:chOff x="3234867" y="4132385"/>
                <a:chExt cx="233160" cy="110531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38038574-2850-4F43-B43B-F6D908B7FA25}"/>
                    </a:ext>
                  </a:extLst>
                </p:cNvPr>
                <p:cNvSpPr/>
                <p:nvPr/>
              </p:nvSpPr>
              <p:spPr>
                <a:xfrm>
                  <a:off x="3234867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D81A90C2-39CD-4542-8E09-5D7E93E18FE3}"/>
                    </a:ext>
                  </a:extLst>
                </p:cNvPr>
                <p:cNvSpPr/>
                <p:nvPr/>
              </p:nvSpPr>
              <p:spPr>
                <a:xfrm>
                  <a:off x="3367170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F561697-6967-47E4-89B3-8F4EF4E01B99}"/>
              </a:ext>
            </a:extLst>
          </p:cNvPr>
          <p:cNvGrpSpPr/>
          <p:nvPr/>
        </p:nvGrpSpPr>
        <p:grpSpPr>
          <a:xfrm>
            <a:off x="5720575" y="2973337"/>
            <a:ext cx="601487" cy="703174"/>
            <a:chOff x="5225756" y="3078294"/>
            <a:chExt cx="601487" cy="703174"/>
          </a:xfrm>
        </p:grpSpPr>
        <p:sp>
          <p:nvSpPr>
            <p:cNvPr id="82" name="Title 1">
              <a:extLst>
                <a:ext uri="{FF2B5EF4-FFF2-40B4-BE49-F238E27FC236}">
                  <a16:creationId xmlns:a16="http://schemas.microsoft.com/office/drawing/2014/main" id="{0AEC0563-0D7B-4A31-B5AC-8BAFF7C6231B}"/>
                </a:ext>
              </a:extLst>
            </p:cNvPr>
            <p:cNvSpPr txBox="1">
              <a:spLocks/>
            </p:cNvSpPr>
            <p:nvPr/>
          </p:nvSpPr>
          <p:spPr>
            <a:xfrm>
              <a:off x="5225756" y="3078294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API server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E6DBE90D-A314-404D-8D02-25F552BC1106}"/>
                </a:ext>
              </a:extLst>
            </p:cNvPr>
            <p:cNvSpPr/>
            <p:nvPr/>
          </p:nvSpPr>
          <p:spPr bwMode="auto">
            <a:xfrm>
              <a:off x="5259976" y="3247879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84" name="plug" title="Icon of a power plug showing an A to B connection">
              <a:extLst>
                <a:ext uri="{FF2B5EF4-FFF2-40B4-BE49-F238E27FC236}">
                  <a16:creationId xmlns:a16="http://schemas.microsoft.com/office/drawing/2014/main" id="{8F8176DB-A5C2-45BA-B044-204D98BA08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73193" y="3369100"/>
              <a:ext cx="307154" cy="291146"/>
            </a:xfrm>
            <a:custGeom>
              <a:avLst/>
              <a:gdLst>
                <a:gd name="T0" fmla="*/ 169 w 346"/>
                <a:gd name="T1" fmla="*/ 90 h 328"/>
                <a:gd name="T2" fmla="*/ 199 w 346"/>
                <a:gd name="T3" fmla="*/ 61 h 328"/>
                <a:gd name="T4" fmla="*/ 279 w 346"/>
                <a:gd name="T5" fmla="*/ 63 h 328"/>
                <a:gd name="T6" fmla="*/ 279 w 346"/>
                <a:gd name="T7" fmla="*/ 63 h 328"/>
                <a:gd name="T8" fmla="*/ 277 w 346"/>
                <a:gd name="T9" fmla="*/ 143 h 328"/>
                <a:gd name="T10" fmla="*/ 247 w 346"/>
                <a:gd name="T11" fmla="*/ 172 h 328"/>
                <a:gd name="T12" fmla="*/ 169 w 346"/>
                <a:gd name="T13" fmla="*/ 90 h 328"/>
                <a:gd name="T14" fmla="*/ 279 w 346"/>
                <a:gd name="T15" fmla="*/ 63 h 328"/>
                <a:gd name="T16" fmla="*/ 346 w 346"/>
                <a:gd name="T17" fmla="*/ 0 h 328"/>
                <a:gd name="T18" fmla="*/ 99 w 346"/>
                <a:gd name="T19" fmla="*/ 156 h 328"/>
                <a:gd name="T20" fmla="*/ 69 w 346"/>
                <a:gd name="T21" fmla="*/ 185 h 328"/>
                <a:gd name="T22" fmla="*/ 67 w 346"/>
                <a:gd name="T23" fmla="*/ 265 h 328"/>
                <a:gd name="T24" fmla="*/ 67 w 346"/>
                <a:gd name="T25" fmla="*/ 265 h 328"/>
                <a:gd name="T26" fmla="*/ 147 w 346"/>
                <a:gd name="T27" fmla="*/ 267 h 328"/>
                <a:gd name="T28" fmla="*/ 177 w 346"/>
                <a:gd name="T29" fmla="*/ 238 h 328"/>
                <a:gd name="T30" fmla="*/ 99 w 346"/>
                <a:gd name="T31" fmla="*/ 156 h 328"/>
                <a:gd name="T32" fmla="*/ 67 w 346"/>
                <a:gd name="T33" fmla="*/ 265 h 328"/>
                <a:gd name="T34" fmla="*/ 0 w 346"/>
                <a:gd name="T35" fmla="*/ 328 h 328"/>
                <a:gd name="T36" fmla="*/ 157 w 346"/>
                <a:gd name="T37" fmla="*/ 143 h 328"/>
                <a:gd name="T38" fmla="*/ 120 w 346"/>
                <a:gd name="T39" fmla="*/ 178 h 328"/>
                <a:gd name="T40" fmla="*/ 193 w 346"/>
                <a:gd name="T41" fmla="*/ 181 h 328"/>
                <a:gd name="T42" fmla="*/ 156 w 346"/>
                <a:gd name="T43" fmla="*/ 21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328">
                  <a:moveTo>
                    <a:pt x="169" y="90"/>
                  </a:moveTo>
                  <a:cubicBezTo>
                    <a:pt x="199" y="61"/>
                    <a:pt x="199" y="61"/>
                    <a:pt x="199" y="61"/>
                  </a:cubicBezTo>
                  <a:cubicBezTo>
                    <a:pt x="222" y="40"/>
                    <a:pt x="258" y="41"/>
                    <a:pt x="279" y="63"/>
                  </a:cubicBezTo>
                  <a:cubicBezTo>
                    <a:pt x="279" y="63"/>
                    <a:pt x="279" y="63"/>
                    <a:pt x="279" y="63"/>
                  </a:cubicBezTo>
                  <a:cubicBezTo>
                    <a:pt x="300" y="86"/>
                    <a:pt x="300" y="122"/>
                    <a:pt x="277" y="143"/>
                  </a:cubicBezTo>
                  <a:cubicBezTo>
                    <a:pt x="247" y="172"/>
                    <a:pt x="247" y="172"/>
                    <a:pt x="247" y="172"/>
                  </a:cubicBezTo>
                  <a:lnTo>
                    <a:pt x="169" y="90"/>
                  </a:lnTo>
                  <a:close/>
                  <a:moveTo>
                    <a:pt x="279" y="63"/>
                  </a:moveTo>
                  <a:cubicBezTo>
                    <a:pt x="346" y="0"/>
                    <a:pt x="346" y="0"/>
                    <a:pt x="346" y="0"/>
                  </a:cubicBezTo>
                  <a:moveTo>
                    <a:pt x="99" y="156"/>
                  </a:moveTo>
                  <a:cubicBezTo>
                    <a:pt x="69" y="185"/>
                    <a:pt x="69" y="185"/>
                    <a:pt x="69" y="185"/>
                  </a:cubicBezTo>
                  <a:cubicBezTo>
                    <a:pt x="46" y="206"/>
                    <a:pt x="46" y="242"/>
                    <a:pt x="67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88" y="287"/>
                    <a:pt x="124" y="288"/>
                    <a:pt x="147" y="267"/>
                  </a:cubicBezTo>
                  <a:cubicBezTo>
                    <a:pt x="177" y="238"/>
                    <a:pt x="177" y="238"/>
                    <a:pt x="177" y="238"/>
                  </a:cubicBezTo>
                  <a:lnTo>
                    <a:pt x="99" y="156"/>
                  </a:lnTo>
                  <a:close/>
                  <a:moveTo>
                    <a:pt x="67" y="265"/>
                  </a:moveTo>
                  <a:cubicBezTo>
                    <a:pt x="0" y="328"/>
                    <a:pt x="0" y="328"/>
                    <a:pt x="0" y="328"/>
                  </a:cubicBezTo>
                  <a:moveTo>
                    <a:pt x="157" y="143"/>
                  </a:moveTo>
                  <a:cubicBezTo>
                    <a:pt x="120" y="178"/>
                    <a:pt x="120" y="178"/>
                    <a:pt x="120" y="178"/>
                  </a:cubicBezTo>
                  <a:moveTo>
                    <a:pt x="193" y="181"/>
                  </a:moveTo>
                  <a:cubicBezTo>
                    <a:pt x="156" y="216"/>
                    <a:pt x="156" y="216"/>
                    <a:pt x="156" y="216"/>
                  </a:cubicBezTo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0C09C21-8C28-46A3-ACA0-83CA3376C761}"/>
              </a:ext>
            </a:extLst>
          </p:cNvPr>
          <p:cNvGrpSpPr/>
          <p:nvPr/>
        </p:nvGrpSpPr>
        <p:grpSpPr>
          <a:xfrm>
            <a:off x="4903903" y="3954777"/>
            <a:ext cx="1110459" cy="1121362"/>
            <a:chOff x="4871241" y="3960674"/>
            <a:chExt cx="1110459" cy="1121362"/>
          </a:xfrm>
        </p:grpSpPr>
        <p:sp>
          <p:nvSpPr>
            <p:cNvPr id="86" name="Title 1">
              <a:extLst>
                <a:ext uri="{FF2B5EF4-FFF2-40B4-BE49-F238E27FC236}">
                  <a16:creationId xmlns:a16="http://schemas.microsoft.com/office/drawing/2014/main" id="{54D16E87-8383-44E5-8384-76BEB7D1914F}"/>
                </a:ext>
              </a:extLst>
            </p:cNvPr>
            <p:cNvSpPr txBox="1">
              <a:spLocks/>
            </p:cNvSpPr>
            <p:nvPr/>
          </p:nvSpPr>
          <p:spPr>
            <a:xfrm>
              <a:off x="4871241" y="4835815"/>
              <a:ext cx="1110459" cy="24622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replication, namespace, serviceaccounts, etc.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CC75B00-F129-45CF-9CE9-D86DFCF499D2}"/>
                </a:ext>
              </a:extLst>
            </p:cNvPr>
            <p:cNvGrpSpPr/>
            <p:nvPr/>
          </p:nvGrpSpPr>
          <p:grpSpPr>
            <a:xfrm>
              <a:off x="5125453" y="3960674"/>
              <a:ext cx="601487" cy="826284"/>
              <a:chOff x="5175257" y="3960674"/>
              <a:chExt cx="601487" cy="826284"/>
            </a:xfrm>
          </p:grpSpPr>
          <p:sp>
            <p:nvSpPr>
              <p:cNvPr id="88" name="Title 1">
                <a:extLst>
                  <a:ext uri="{FF2B5EF4-FFF2-40B4-BE49-F238E27FC236}">
                    <a16:creationId xmlns:a16="http://schemas.microsoft.com/office/drawing/2014/main" id="{B8E8559D-D729-44D0-8078-81B77B3847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5257" y="3960674"/>
                <a:ext cx="601487" cy="246221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-controller-manager</a:t>
                </a:r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705F614D-F8EB-490F-AAE4-5B6A4A9D8391}"/>
                  </a:ext>
                </a:extLst>
              </p:cNvPr>
              <p:cNvSpPr/>
              <p:nvPr/>
            </p:nvSpPr>
            <p:spPr bwMode="auto">
              <a:xfrm>
                <a:off x="5209477" y="4253369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0" name="remote" title="Icon of a remote control">
                <a:extLst>
                  <a:ext uri="{FF2B5EF4-FFF2-40B4-BE49-F238E27FC236}">
                    <a16:creationId xmlns:a16="http://schemas.microsoft.com/office/drawing/2014/main" id="{4DAA32BA-B226-4744-A4C3-2B2D926CE8C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399859" y="4337283"/>
                <a:ext cx="152825" cy="365760"/>
              </a:xfrm>
              <a:custGeom>
                <a:avLst/>
                <a:gdLst>
                  <a:gd name="T0" fmla="*/ 87 w 107"/>
                  <a:gd name="T1" fmla="*/ 188 h 261"/>
                  <a:gd name="T2" fmla="*/ 71 w 107"/>
                  <a:gd name="T3" fmla="*/ 261 h 261"/>
                  <a:gd name="T4" fmla="*/ 19 w 107"/>
                  <a:gd name="T5" fmla="*/ 245 h 261"/>
                  <a:gd name="T6" fmla="*/ 0 w 107"/>
                  <a:gd name="T7" fmla="*/ 110 h 261"/>
                  <a:gd name="T8" fmla="*/ 18 w 107"/>
                  <a:gd name="T9" fmla="*/ 0 h 261"/>
                  <a:gd name="T10" fmla="*/ 107 w 107"/>
                  <a:gd name="T11" fmla="*/ 18 h 261"/>
                  <a:gd name="T12" fmla="*/ 54 w 107"/>
                  <a:gd name="T13" fmla="*/ 35 h 261"/>
                  <a:gd name="T14" fmla="*/ 52 w 107"/>
                  <a:gd name="T15" fmla="*/ 36 h 261"/>
                  <a:gd name="T16" fmla="*/ 54 w 107"/>
                  <a:gd name="T17" fmla="*/ 35 h 261"/>
                  <a:gd name="T18" fmla="*/ 70 w 107"/>
                  <a:gd name="T19" fmla="*/ 52 h 261"/>
                  <a:gd name="T20" fmla="*/ 72 w 107"/>
                  <a:gd name="T21" fmla="*/ 54 h 261"/>
                  <a:gd name="T22" fmla="*/ 37 w 107"/>
                  <a:gd name="T23" fmla="*/ 52 h 261"/>
                  <a:gd name="T24" fmla="*/ 35 w 107"/>
                  <a:gd name="T25" fmla="*/ 54 h 261"/>
                  <a:gd name="T26" fmla="*/ 37 w 107"/>
                  <a:gd name="T27" fmla="*/ 52 h 261"/>
                  <a:gd name="T28" fmla="*/ 70 w 107"/>
                  <a:gd name="T29" fmla="*/ 86 h 261"/>
                  <a:gd name="T30" fmla="*/ 72 w 107"/>
                  <a:gd name="T31" fmla="*/ 88 h 261"/>
                  <a:gd name="T32" fmla="*/ 37 w 107"/>
                  <a:gd name="T33" fmla="*/ 86 h 261"/>
                  <a:gd name="T34" fmla="*/ 35 w 107"/>
                  <a:gd name="T35" fmla="*/ 88 h 261"/>
                  <a:gd name="T36" fmla="*/ 37 w 107"/>
                  <a:gd name="T37" fmla="*/ 86 h 261"/>
                  <a:gd name="T38" fmla="*/ 70 w 107"/>
                  <a:gd name="T39" fmla="*/ 121 h 261"/>
                  <a:gd name="T40" fmla="*/ 72 w 107"/>
                  <a:gd name="T41" fmla="*/ 123 h 261"/>
                  <a:gd name="T42" fmla="*/ 37 w 107"/>
                  <a:gd name="T43" fmla="*/ 121 h 261"/>
                  <a:gd name="T44" fmla="*/ 35 w 107"/>
                  <a:gd name="T45" fmla="*/ 123 h 261"/>
                  <a:gd name="T46" fmla="*/ 37 w 107"/>
                  <a:gd name="T47" fmla="*/ 121 h 261"/>
                  <a:gd name="T48" fmla="*/ 52 w 107"/>
                  <a:gd name="T49" fmla="*/ 69 h 261"/>
                  <a:gd name="T50" fmla="*/ 54 w 107"/>
                  <a:gd name="T51" fmla="*/ 71 h 261"/>
                  <a:gd name="T52" fmla="*/ 54 w 107"/>
                  <a:gd name="T53" fmla="*/ 156 h 261"/>
                  <a:gd name="T54" fmla="*/ 52 w 107"/>
                  <a:gd name="T55" fmla="*/ 158 h 261"/>
                  <a:gd name="T56" fmla="*/ 54 w 107"/>
                  <a:gd name="T57" fmla="*/ 156 h 261"/>
                  <a:gd name="T58" fmla="*/ 52 w 107"/>
                  <a:gd name="T59" fmla="*/ 191 h 261"/>
                  <a:gd name="T60" fmla="*/ 54 w 107"/>
                  <a:gd name="T61" fmla="*/ 192 h 261"/>
                  <a:gd name="T62" fmla="*/ 54 w 107"/>
                  <a:gd name="T63" fmla="*/ 226 h 261"/>
                  <a:gd name="T64" fmla="*/ 52 w 107"/>
                  <a:gd name="T65" fmla="*/ 227 h 261"/>
                  <a:gd name="T66" fmla="*/ 54 w 107"/>
                  <a:gd name="T6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7" h="261">
                    <a:moveTo>
                      <a:pt x="106" y="110"/>
                    </a:moveTo>
                    <a:cubicBezTo>
                      <a:pt x="87" y="188"/>
                      <a:pt x="87" y="188"/>
                      <a:pt x="87" y="188"/>
                    </a:cubicBezTo>
                    <a:cubicBezTo>
                      <a:pt x="87" y="245"/>
                      <a:pt x="87" y="245"/>
                      <a:pt x="87" y="245"/>
                    </a:cubicBezTo>
                    <a:cubicBezTo>
                      <a:pt x="87" y="254"/>
                      <a:pt x="80" y="261"/>
                      <a:pt x="71" y="261"/>
                    </a:cubicBezTo>
                    <a:cubicBezTo>
                      <a:pt x="35" y="261"/>
                      <a:pt x="35" y="261"/>
                      <a:pt x="35" y="261"/>
                    </a:cubicBezTo>
                    <a:cubicBezTo>
                      <a:pt x="26" y="261"/>
                      <a:pt x="19" y="254"/>
                      <a:pt x="19" y="245"/>
                    </a:cubicBezTo>
                    <a:cubicBezTo>
                      <a:pt x="19" y="188"/>
                      <a:pt x="19" y="188"/>
                      <a:pt x="19" y="18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9" y="0"/>
                      <a:pt x="107" y="8"/>
                      <a:pt x="107" y="18"/>
                    </a:cubicBezTo>
                    <a:lnTo>
                      <a:pt x="106" y="110"/>
                    </a:lnTo>
                    <a:close/>
                    <a:moveTo>
                      <a:pt x="54" y="35"/>
                    </a:move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4" y="36"/>
                      <a:pt x="54" y="36"/>
                      <a:pt x="54" y="36"/>
                    </a:cubicBezTo>
                    <a:lnTo>
                      <a:pt x="54" y="35"/>
                    </a:lnTo>
                    <a:close/>
                    <a:moveTo>
                      <a:pt x="72" y="52"/>
                    </a:moveTo>
                    <a:cubicBezTo>
                      <a:pt x="70" y="52"/>
                      <a:pt x="70" y="52"/>
                      <a:pt x="70" y="52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2" y="54"/>
                      <a:pt x="72" y="54"/>
                      <a:pt x="72" y="54"/>
                    </a:cubicBezTo>
                    <a:lnTo>
                      <a:pt x="72" y="52"/>
                    </a:lnTo>
                    <a:close/>
                    <a:moveTo>
                      <a:pt x="37" y="52"/>
                    </a:move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7" y="54"/>
                      <a:pt x="37" y="54"/>
                      <a:pt x="37" y="54"/>
                    </a:cubicBezTo>
                    <a:lnTo>
                      <a:pt x="37" y="52"/>
                    </a:lnTo>
                    <a:close/>
                    <a:moveTo>
                      <a:pt x="72" y="86"/>
                    </a:moveTo>
                    <a:cubicBezTo>
                      <a:pt x="70" y="86"/>
                      <a:pt x="70" y="86"/>
                      <a:pt x="70" y="86"/>
                    </a:cubicBezTo>
                    <a:cubicBezTo>
                      <a:pt x="70" y="88"/>
                      <a:pt x="70" y="88"/>
                      <a:pt x="70" y="88"/>
                    </a:cubicBezTo>
                    <a:cubicBezTo>
                      <a:pt x="72" y="88"/>
                      <a:pt x="72" y="88"/>
                      <a:pt x="72" y="88"/>
                    </a:cubicBezTo>
                    <a:lnTo>
                      <a:pt x="72" y="86"/>
                    </a:lnTo>
                    <a:close/>
                    <a:moveTo>
                      <a:pt x="37" y="86"/>
                    </a:move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7" y="88"/>
                      <a:pt x="37" y="88"/>
                      <a:pt x="37" y="88"/>
                    </a:cubicBezTo>
                    <a:lnTo>
                      <a:pt x="37" y="86"/>
                    </a:lnTo>
                    <a:close/>
                    <a:moveTo>
                      <a:pt x="72" y="121"/>
                    </a:move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72" y="123"/>
                      <a:pt x="72" y="123"/>
                      <a:pt x="72" y="123"/>
                    </a:cubicBezTo>
                    <a:lnTo>
                      <a:pt x="72" y="121"/>
                    </a:lnTo>
                    <a:close/>
                    <a:moveTo>
                      <a:pt x="37" y="121"/>
                    </a:move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7" y="123"/>
                      <a:pt x="37" y="123"/>
                      <a:pt x="37" y="123"/>
                    </a:cubicBezTo>
                    <a:lnTo>
                      <a:pt x="37" y="121"/>
                    </a:lnTo>
                    <a:close/>
                    <a:moveTo>
                      <a:pt x="54" y="69"/>
                    </a:move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4" y="71"/>
                      <a:pt x="54" y="71"/>
                      <a:pt x="54" y="71"/>
                    </a:cubicBezTo>
                    <a:lnTo>
                      <a:pt x="54" y="69"/>
                    </a:lnTo>
                    <a:close/>
                    <a:moveTo>
                      <a:pt x="54" y="156"/>
                    </a:moveTo>
                    <a:cubicBezTo>
                      <a:pt x="52" y="156"/>
                      <a:pt x="52" y="156"/>
                      <a:pt x="52" y="156"/>
                    </a:cubicBezTo>
                    <a:cubicBezTo>
                      <a:pt x="52" y="158"/>
                      <a:pt x="52" y="158"/>
                      <a:pt x="52" y="158"/>
                    </a:cubicBezTo>
                    <a:cubicBezTo>
                      <a:pt x="54" y="158"/>
                      <a:pt x="54" y="158"/>
                      <a:pt x="54" y="158"/>
                    </a:cubicBezTo>
                    <a:lnTo>
                      <a:pt x="54" y="156"/>
                    </a:lnTo>
                    <a:close/>
                    <a:moveTo>
                      <a:pt x="54" y="191"/>
                    </a:moveTo>
                    <a:cubicBezTo>
                      <a:pt x="52" y="191"/>
                      <a:pt x="52" y="191"/>
                      <a:pt x="52" y="191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4" y="192"/>
                      <a:pt x="54" y="192"/>
                      <a:pt x="54" y="192"/>
                    </a:cubicBezTo>
                    <a:lnTo>
                      <a:pt x="54" y="191"/>
                    </a:lnTo>
                    <a:close/>
                    <a:moveTo>
                      <a:pt x="54" y="226"/>
                    </a:moveTo>
                    <a:cubicBezTo>
                      <a:pt x="52" y="226"/>
                      <a:pt x="52" y="226"/>
                      <a:pt x="52" y="226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7"/>
                      <a:pt x="54" y="227"/>
                      <a:pt x="54" y="227"/>
                    </a:cubicBezTo>
                    <a:lnTo>
                      <a:pt x="54" y="226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7E7C667-D19F-47D1-9F58-D50777D57DE0}"/>
              </a:ext>
            </a:extLst>
          </p:cNvPr>
          <p:cNvGrpSpPr/>
          <p:nvPr/>
        </p:nvGrpSpPr>
        <p:grpSpPr>
          <a:xfrm>
            <a:off x="6283034" y="4076697"/>
            <a:ext cx="601487" cy="703174"/>
            <a:chOff x="6300176" y="4082594"/>
            <a:chExt cx="601487" cy="703174"/>
          </a:xfrm>
        </p:grpSpPr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DE6CF035-FFB9-440E-8D9C-AC02F6447C37}"/>
                </a:ext>
              </a:extLst>
            </p:cNvPr>
            <p:cNvSpPr txBox="1">
              <a:spLocks/>
            </p:cNvSpPr>
            <p:nvPr/>
          </p:nvSpPr>
          <p:spPr>
            <a:xfrm>
              <a:off x="6300176" y="4082594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-scheduler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427D479-017E-455B-8A7B-BE78495E0A2C}"/>
                </a:ext>
              </a:extLst>
            </p:cNvPr>
            <p:cNvSpPr/>
            <p:nvPr/>
          </p:nvSpPr>
          <p:spPr bwMode="auto">
            <a:xfrm>
              <a:off x="6334396" y="4252179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4" name="Calendar" title="Icon of a calendar">
              <a:extLst>
                <a:ext uri="{FF2B5EF4-FFF2-40B4-BE49-F238E27FC236}">
                  <a16:creationId xmlns:a16="http://schemas.microsoft.com/office/drawing/2014/main" id="{FCE1E265-E757-414F-874B-C31ECFC331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37177" y="4361816"/>
              <a:ext cx="328027" cy="314314"/>
            </a:xfrm>
            <a:custGeom>
              <a:avLst/>
              <a:gdLst>
                <a:gd name="T0" fmla="*/ 598 w 598"/>
                <a:gd name="T1" fmla="*/ 573 h 573"/>
                <a:gd name="T2" fmla="*/ 0 w 598"/>
                <a:gd name="T3" fmla="*/ 59 h 573"/>
                <a:gd name="T4" fmla="*/ 598 w 598"/>
                <a:gd name="T5" fmla="*/ 341 h 573"/>
                <a:gd name="T6" fmla="*/ 598 w 598"/>
                <a:gd name="T7" fmla="*/ 176 h 573"/>
                <a:gd name="T8" fmla="*/ 120 w 598"/>
                <a:gd name="T9" fmla="*/ 121 h 573"/>
                <a:gd name="T10" fmla="*/ 477 w 598"/>
                <a:gd name="T11" fmla="*/ 121 h 573"/>
                <a:gd name="T12" fmla="*/ 246 w 598"/>
                <a:gd name="T13" fmla="*/ 252 h 573"/>
                <a:gd name="T14" fmla="*/ 232 w 598"/>
                <a:gd name="T15" fmla="*/ 266 h 573"/>
                <a:gd name="T16" fmla="*/ 246 w 598"/>
                <a:gd name="T17" fmla="*/ 259 h 573"/>
                <a:gd name="T18" fmla="*/ 365 w 598"/>
                <a:gd name="T19" fmla="*/ 252 h 573"/>
                <a:gd name="T20" fmla="*/ 351 w 598"/>
                <a:gd name="T21" fmla="*/ 266 h 573"/>
                <a:gd name="T22" fmla="*/ 365 w 598"/>
                <a:gd name="T23" fmla="*/ 257 h 573"/>
                <a:gd name="T24" fmla="*/ 484 w 598"/>
                <a:gd name="T25" fmla="*/ 252 h 573"/>
                <a:gd name="T26" fmla="*/ 470 w 598"/>
                <a:gd name="T27" fmla="*/ 266 h 573"/>
                <a:gd name="T28" fmla="*/ 484 w 598"/>
                <a:gd name="T29" fmla="*/ 259 h 573"/>
                <a:gd name="T30" fmla="*/ 246 w 598"/>
                <a:gd name="T31" fmla="*/ 332 h 573"/>
                <a:gd name="T32" fmla="*/ 232 w 598"/>
                <a:gd name="T33" fmla="*/ 344 h 573"/>
                <a:gd name="T34" fmla="*/ 246 w 598"/>
                <a:gd name="T35" fmla="*/ 339 h 573"/>
                <a:gd name="T36" fmla="*/ 365 w 598"/>
                <a:gd name="T37" fmla="*/ 332 h 573"/>
                <a:gd name="T38" fmla="*/ 351 w 598"/>
                <a:gd name="T39" fmla="*/ 344 h 573"/>
                <a:gd name="T40" fmla="*/ 365 w 598"/>
                <a:gd name="T41" fmla="*/ 337 h 573"/>
                <a:gd name="T42" fmla="*/ 484 w 598"/>
                <a:gd name="T43" fmla="*/ 332 h 573"/>
                <a:gd name="T44" fmla="*/ 470 w 598"/>
                <a:gd name="T45" fmla="*/ 344 h 573"/>
                <a:gd name="T46" fmla="*/ 484 w 598"/>
                <a:gd name="T47" fmla="*/ 339 h 573"/>
                <a:gd name="T48" fmla="*/ 127 w 598"/>
                <a:gd name="T49" fmla="*/ 332 h 573"/>
                <a:gd name="T50" fmla="*/ 113 w 598"/>
                <a:gd name="T51" fmla="*/ 344 h 573"/>
                <a:gd name="T52" fmla="*/ 127 w 598"/>
                <a:gd name="T53" fmla="*/ 337 h 573"/>
                <a:gd name="T54" fmla="*/ 246 w 598"/>
                <a:gd name="T55" fmla="*/ 410 h 573"/>
                <a:gd name="T56" fmla="*/ 232 w 598"/>
                <a:gd name="T57" fmla="*/ 424 h 573"/>
                <a:gd name="T58" fmla="*/ 246 w 598"/>
                <a:gd name="T59" fmla="*/ 417 h 573"/>
                <a:gd name="T60" fmla="*/ 365 w 598"/>
                <a:gd name="T61" fmla="*/ 410 h 573"/>
                <a:gd name="T62" fmla="*/ 351 w 598"/>
                <a:gd name="T63" fmla="*/ 424 h 573"/>
                <a:gd name="T64" fmla="*/ 365 w 598"/>
                <a:gd name="T65" fmla="*/ 417 h 573"/>
                <a:gd name="T66" fmla="*/ 484 w 598"/>
                <a:gd name="T67" fmla="*/ 410 h 573"/>
                <a:gd name="T68" fmla="*/ 470 w 598"/>
                <a:gd name="T69" fmla="*/ 424 h 573"/>
                <a:gd name="T70" fmla="*/ 484 w 598"/>
                <a:gd name="T71" fmla="*/ 417 h 573"/>
                <a:gd name="T72" fmla="*/ 127 w 598"/>
                <a:gd name="T73" fmla="*/ 410 h 573"/>
                <a:gd name="T74" fmla="*/ 113 w 598"/>
                <a:gd name="T75" fmla="*/ 424 h 573"/>
                <a:gd name="T76" fmla="*/ 127 w 598"/>
                <a:gd name="T77" fmla="*/ 417 h 573"/>
                <a:gd name="T78" fmla="*/ 246 w 598"/>
                <a:gd name="T79" fmla="*/ 490 h 573"/>
                <a:gd name="T80" fmla="*/ 232 w 598"/>
                <a:gd name="T81" fmla="*/ 504 h 573"/>
                <a:gd name="T82" fmla="*/ 246 w 598"/>
                <a:gd name="T83" fmla="*/ 497 h 573"/>
                <a:gd name="T84" fmla="*/ 365 w 598"/>
                <a:gd name="T85" fmla="*/ 490 h 573"/>
                <a:gd name="T86" fmla="*/ 351 w 598"/>
                <a:gd name="T87" fmla="*/ 504 h 573"/>
                <a:gd name="T88" fmla="*/ 365 w 598"/>
                <a:gd name="T89" fmla="*/ 497 h 573"/>
                <a:gd name="T90" fmla="*/ 127 w 598"/>
                <a:gd name="T91" fmla="*/ 490 h 573"/>
                <a:gd name="T92" fmla="*/ 113 w 598"/>
                <a:gd name="T93" fmla="*/ 504 h 573"/>
                <a:gd name="T94" fmla="*/ 127 w 598"/>
                <a:gd name="T95" fmla="*/ 495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8" h="573">
                  <a:moveTo>
                    <a:pt x="598" y="341"/>
                  </a:moveTo>
                  <a:lnTo>
                    <a:pt x="598" y="573"/>
                  </a:lnTo>
                  <a:lnTo>
                    <a:pt x="0" y="573"/>
                  </a:lnTo>
                  <a:lnTo>
                    <a:pt x="0" y="59"/>
                  </a:lnTo>
                  <a:lnTo>
                    <a:pt x="598" y="59"/>
                  </a:lnTo>
                  <a:lnTo>
                    <a:pt x="598" y="341"/>
                  </a:lnTo>
                  <a:moveTo>
                    <a:pt x="0" y="176"/>
                  </a:moveTo>
                  <a:lnTo>
                    <a:pt x="598" y="176"/>
                  </a:lnTo>
                  <a:moveTo>
                    <a:pt x="120" y="0"/>
                  </a:moveTo>
                  <a:lnTo>
                    <a:pt x="120" y="121"/>
                  </a:lnTo>
                  <a:moveTo>
                    <a:pt x="477" y="0"/>
                  </a:moveTo>
                  <a:lnTo>
                    <a:pt x="477" y="121"/>
                  </a:lnTo>
                  <a:moveTo>
                    <a:pt x="246" y="259"/>
                  </a:moveTo>
                  <a:lnTo>
                    <a:pt x="246" y="252"/>
                  </a:lnTo>
                  <a:lnTo>
                    <a:pt x="232" y="252"/>
                  </a:lnTo>
                  <a:lnTo>
                    <a:pt x="232" y="266"/>
                  </a:lnTo>
                  <a:lnTo>
                    <a:pt x="246" y="266"/>
                  </a:lnTo>
                  <a:lnTo>
                    <a:pt x="246" y="259"/>
                  </a:lnTo>
                  <a:moveTo>
                    <a:pt x="365" y="257"/>
                  </a:moveTo>
                  <a:lnTo>
                    <a:pt x="365" y="252"/>
                  </a:lnTo>
                  <a:lnTo>
                    <a:pt x="351" y="252"/>
                  </a:lnTo>
                  <a:lnTo>
                    <a:pt x="351" y="266"/>
                  </a:lnTo>
                  <a:lnTo>
                    <a:pt x="365" y="266"/>
                  </a:lnTo>
                  <a:lnTo>
                    <a:pt x="365" y="257"/>
                  </a:lnTo>
                  <a:moveTo>
                    <a:pt x="484" y="259"/>
                  </a:moveTo>
                  <a:lnTo>
                    <a:pt x="484" y="252"/>
                  </a:lnTo>
                  <a:lnTo>
                    <a:pt x="470" y="252"/>
                  </a:lnTo>
                  <a:lnTo>
                    <a:pt x="470" y="266"/>
                  </a:lnTo>
                  <a:lnTo>
                    <a:pt x="484" y="266"/>
                  </a:lnTo>
                  <a:lnTo>
                    <a:pt x="484" y="259"/>
                  </a:lnTo>
                  <a:moveTo>
                    <a:pt x="246" y="339"/>
                  </a:moveTo>
                  <a:lnTo>
                    <a:pt x="246" y="332"/>
                  </a:lnTo>
                  <a:lnTo>
                    <a:pt x="232" y="332"/>
                  </a:lnTo>
                  <a:lnTo>
                    <a:pt x="232" y="344"/>
                  </a:lnTo>
                  <a:lnTo>
                    <a:pt x="246" y="344"/>
                  </a:lnTo>
                  <a:lnTo>
                    <a:pt x="246" y="339"/>
                  </a:lnTo>
                  <a:moveTo>
                    <a:pt x="365" y="337"/>
                  </a:moveTo>
                  <a:lnTo>
                    <a:pt x="365" y="332"/>
                  </a:lnTo>
                  <a:lnTo>
                    <a:pt x="351" y="332"/>
                  </a:lnTo>
                  <a:lnTo>
                    <a:pt x="351" y="344"/>
                  </a:lnTo>
                  <a:lnTo>
                    <a:pt x="365" y="344"/>
                  </a:lnTo>
                  <a:lnTo>
                    <a:pt x="365" y="337"/>
                  </a:lnTo>
                  <a:moveTo>
                    <a:pt x="484" y="339"/>
                  </a:moveTo>
                  <a:lnTo>
                    <a:pt x="484" y="332"/>
                  </a:lnTo>
                  <a:lnTo>
                    <a:pt x="470" y="332"/>
                  </a:lnTo>
                  <a:lnTo>
                    <a:pt x="470" y="344"/>
                  </a:lnTo>
                  <a:lnTo>
                    <a:pt x="484" y="344"/>
                  </a:lnTo>
                  <a:lnTo>
                    <a:pt x="484" y="339"/>
                  </a:lnTo>
                  <a:moveTo>
                    <a:pt x="127" y="337"/>
                  </a:moveTo>
                  <a:lnTo>
                    <a:pt x="127" y="332"/>
                  </a:lnTo>
                  <a:lnTo>
                    <a:pt x="113" y="332"/>
                  </a:lnTo>
                  <a:lnTo>
                    <a:pt x="113" y="344"/>
                  </a:lnTo>
                  <a:lnTo>
                    <a:pt x="127" y="344"/>
                  </a:lnTo>
                  <a:lnTo>
                    <a:pt x="127" y="337"/>
                  </a:lnTo>
                  <a:moveTo>
                    <a:pt x="246" y="417"/>
                  </a:moveTo>
                  <a:lnTo>
                    <a:pt x="246" y="410"/>
                  </a:lnTo>
                  <a:lnTo>
                    <a:pt x="232" y="410"/>
                  </a:lnTo>
                  <a:lnTo>
                    <a:pt x="232" y="424"/>
                  </a:lnTo>
                  <a:lnTo>
                    <a:pt x="246" y="424"/>
                  </a:lnTo>
                  <a:lnTo>
                    <a:pt x="246" y="417"/>
                  </a:lnTo>
                  <a:moveTo>
                    <a:pt x="365" y="417"/>
                  </a:moveTo>
                  <a:lnTo>
                    <a:pt x="365" y="410"/>
                  </a:lnTo>
                  <a:lnTo>
                    <a:pt x="351" y="410"/>
                  </a:lnTo>
                  <a:lnTo>
                    <a:pt x="351" y="424"/>
                  </a:lnTo>
                  <a:lnTo>
                    <a:pt x="365" y="424"/>
                  </a:lnTo>
                  <a:lnTo>
                    <a:pt x="365" y="417"/>
                  </a:lnTo>
                  <a:moveTo>
                    <a:pt x="484" y="417"/>
                  </a:moveTo>
                  <a:lnTo>
                    <a:pt x="484" y="410"/>
                  </a:lnTo>
                  <a:lnTo>
                    <a:pt x="470" y="410"/>
                  </a:lnTo>
                  <a:lnTo>
                    <a:pt x="470" y="424"/>
                  </a:lnTo>
                  <a:lnTo>
                    <a:pt x="484" y="424"/>
                  </a:lnTo>
                  <a:lnTo>
                    <a:pt x="484" y="417"/>
                  </a:lnTo>
                  <a:moveTo>
                    <a:pt x="127" y="417"/>
                  </a:moveTo>
                  <a:lnTo>
                    <a:pt x="127" y="410"/>
                  </a:lnTo>
                  <a:lnTo>
                    <a:pt x="113" y="410"/>
                  </a:lnTo>
                  <a:lnTo>
                    <a:pt x="113" y="424"/>
                  </a:lnTo>
                  <a:lnTo>
                    <a:pt x="127" y="424"/>
                  </a:lnTo>
                  <a:lnTo>
                    <a:pt x="127" y="417"/>
                  </a:lnTo>
                  <a:moveTo>
                    <a:pt x="246" y="497"/>
                  </a:moveTo>
                  <a:lnTo>
                    <a:pt x="246" y="490"/>
                  </a:lnTo>
                  <a:lnTo>
                    <a:pt x="232" y="490"/>
                  </a:lnTo>
                  <a:lnTo>
                    <a:pt x="232" y="504"/>
                  </a:lnTo>
                  <a:lnTo>
                    <a:pt x="246" y="504"/>
                  </a:lnTo>
                  <a:lnTo>
                    <a:pt x="246" y="497"/>
                  </a:lnTo>
                  <a:moveTo>
                    <a:pt x="365" y="497"/>
                  </a:moveTo>
                  <a:lnTo>
                    <a:pt x="365" y="490"/>
                  </a:lnTo>
                  <a:lnTo>
                    <a:pt x="351" y="490"/>
                  </a:lnTo>
                  <a:lnTo>
                    <a:pt x="351" y="504"/>
                  </a:lnTo>
                  <a:lnTo>
                    <a:pt x="365" y="504"/>
                  </a:lnTo>
                  <a:lnTo>
                    <a:pt x="365" y="497"/>
                  </a:lnTo>
                  <a:moveTo>
                    <a:pt x="127" y="495"/>
                  </a:moveTo>
                  <a:lnTo>
                    <a:pt x="127" y="490"/>
                  </a:lnTo>
                  <a:lnTo>
                    <a:pt x="113" y="490"/>
                  </a:lnTo>
                  <a:lnTo>
                    <a:pt x="113" y="504"/>
                  </a:lnTo>
                  <a:lnTo>
                    <a:pt x="127" y="504"/>
                  </a:lnTo>
                  <a:lnTo>
                    <a:pt x="127" y="495"/>
                  </a:lnTo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C08549-E819-44D1-839E-7D48F59B3CE6}"/>
              </a:ext>
            </a:extLst>
          </p:cNvPr>
          <p:cNvCxnSpPr>
            <a:cxnSpLocks/>
            <a:stCxn id="47" idx="2"/>
            <a:endCxn id="82" idx="0"/>
          </p:cNvCxnSpPr>
          <p:nvPr/>
        </p:nvCxnSpPr>
        <p:spPr>
          <a:xfrm>
            <a:off x="6021318" y="2357787"/>
            <a:ext cx="1" cy="61555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B52D5BBF-5958-4D96-85BD-C4F4E2ABA744}"/>
              </a:ext>
            </a:extLst>
          </p:cNvPr>
          <p:cNvCxnSpPr>
            <a:stCxn id="89" idx="3"/>
            <a:endCxn id="83" idx="2"/>
          </p:cNvCxnSpPr>
          <p:nvPr/>
        </p:nvCxnSpPr>
        <p:spPr>
          <a:xfrm flipV="1">
            <a:off x="5725924" y="3676511"/>
            <a:ext cx="182880" cy="837756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25F1A4CB-5692-4FFE-8C8C-B28FC21CC0E0}"/>
              </a:ext>
            </a:extLst>
          </p:cNvPr>
          <p:cNvCxnSpPr>
            <a:cxnSpLocks/>
            <a:stCxn id="93" idx="1"/>
            <a:endCxn id="83" idx="2"/>
          </p:cNvCxnSpPr>
          <p:nvPr/>
        </p:nvCxnSpPr>
        <p:spPr>
          <a:xfrm rot="10800000">
            <a:off x="6134374" y="3676511"/>
            <a:ext cx="182880" cy="836566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22EB085-A34B-47B5-B574-F5E12361E1DE}"/>
              </a:ext>
            </a:extLst>
          </p:cNvPr>
          <p:cNvGrpSpPr/>
          <p:nvPr/>
        </p:nvGrpSpPr>
        <p:grpSpPr>
          <a:xfrm>
            <a:off x="6323946" y="4948561"/>
            <a:ext cx="533589" cy="701585"/>
            <a:chOff x="8440124" y="4245798"/>
            <a:chExt cx="533589" cy="701585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0DEF907-DC41-4A3B-A222-80C44242D5C9}"/>
                </a:ext>
              </a:extLst>
            </p:cNvPr>
            <p:cNvGrpSpPr/>
            <p:nvPr/>
          </p:nvGrpSpPr>
          <p:grpSpPr>
            <a:xfrm>
              <a:off x="8440124" y="4413794"/>
              <a:ext cx="533589" cy="533589"/>
              <a:chOff x="9475351" y="4318420"/>
              <a:chExt cx="533589" cy="533589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852383FD-279C-41D3-B26F-88DF61A6EACF}"/>
                  </a:ext>
                </a:extLst>
              </p:cNvPr>
              <p:cNvSpPr/>
              <p:nvPr/>
            </p:nvSpPr>
            <p:spPr bwMode="auto">
              <a:xfrm>
                <a:off x="9475351" y="4318420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chemeClr val="bg1">
                  <a:alpha val="1000"/>
                </a:schemeClr>
              </a:solidFill>
              <a:ln w="762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E2724135-1171-447A-856A-8623354EC119}"/>
                  </a:ext>
                </a:extLst>
              </p:cNvPr>
              <p:cNvSpPr/>
              <p:nvPr/>
            </p:nvSpPr>
            <p:spPr bwMode="auto">
              <a:xfrm>
                <a:off x="9476969" y="4320038"/>
                <a:ext cx="530352" cy="530352"/>
              </a:xfrm>
              <a:prstGeom prst="roundRect">
                <a:avLst>
                  <a:gd name="adj" fmla="val 4203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Database_EFC7" title="Icon of a cylinder">
                <a:extLst>
                  <a:ext uri="{FF2B5EF4-FFF2-40B4-BE49-F238E27FC236}">
                    <a16:creationId xmlns:a16="http://schemas.microsoft.com/office/drawing/2014/main" id="{9028BAEE-E33A-412D-8047-B9AEB4B76B1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621044" y="4427802"/>
                <a:ext cx="242202" cy="314824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0" name="Title 1">
              <a:extLst>
                <a:ext uri="{FF2B5EF4-FFF2-40B4-BE49-F238E27FC236}">
                  <a16:creationId xmlns:a16="http://schemas.microsoft.com/office/drawing/2014/main" id="{DB54375D-565E-4C05-B1A1-0433E9CF7039}"/>
                </a:ext>
              </a:extLst>
            </p:cNvPr>
            <p:cNvSpPr txBox="1">
              <a:spLocks/>
            </p:cNvSpPr>
            <p:nvPr/>
          </p:nvSpPr>
          <p:spPr>
            <a:xfrm>
              <a:off x="8524599" y="4245798"/>
              <a:ext cx="364639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etcd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0F8D6FF-53DA-486A-8A99-1DF4A1EEA3D7}"/>
              </a:ext>
            </a:extLst>
          </p:cNvPr>
          <p:cNvGrpSpPr/>
          <p:nvPr/>
        </p:nvGrpSpPr>
        <p:grpSpPr>
          <a:xfrm>
            <a:off x="6598271" y="5354393"/>
            <a:ext cx="533589" cy="533589"/>
            <a:chOff x="9475351" y="4318420"/>
            <a:chExt cx="533589" cy="533589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658B2FEB-D5C2-4DAE-88D6-1A4BD13BBBC4}"/>
                </a:ext>
              </a:extLst>
            </p:cNvPr>
            <p:cNvSpPr/>
            <p:nvPr/>
          </p:nvSpPr>
          <p:spPr bwMode="auto">
            <a:xfrm>
              <a:off x="9475351" y="4318420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>
                <a:alpha val="1000"/>
              </a:schemeClr>
            </a:solidFill>
            <a:ln w="762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191853F9-5A8F-4D21-A740-832A34EE8282}"/>
                </a:ext>
              </a:extLst>
            </p:cNvPr>
            <p:cNvSpPr/>
            <p:nvPr/>
          </p:nvSpPr>
          <p:spPr bwMode="auto">
            <a:xfrm>
              <a:off x="9476969" y="4320038"/>
              <a:ext cx="530352" cy="530352"/>
            </a:xfrm>
            <a:prstGeom prst="roundRect">
              <a:avLst>
                <a:gd name="adj" fmla="val 4203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Database_EFC7" title="Icon of a cylinder">
              <a:extLst>
                <a:ext uri="{FF2B5EF4-FFF2-40B4-BE49-F238E27FC236}">
                  <a16:creationId xmlns:a16="http://schemas.microsoft.com/office/drawing/2014/main" id="{D0340E01-277A-4BA4-B934-58B2288F2F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44" y="4427802"/>
              <a:ext cx="242202" cy="314824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E4E791B-7DE1-4CB0-81F8-276971838AAE}"/>
              </a:ext>
            </a:extLst>
          </p:cNvPr>
          <p:cNvGrpSpPr/>
          <p:nvPr/>
        </p:nvGrpSpPr>
        <p:grpSpPr>
          <a:xfrm>
            <a:off x="6872596" y="5592228"/>
            <a:ext cx="533589" cy="533589"/>
            <a:chOff x="9475351" y="4318420"/>
            <a:chExt cx="533589" cy="533589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C10E84FF-DC8E-4666-B90E-669992189785}"/>
                </a:ext>
              </a:extLst>
            </p:cNvPr>
            <p:cNvSpPr/>
            <p:nvPr/>
          </p:nvSpPr>
          <p:spPr bwMode="auto">
            <a:xfrm>
              <a:off x="9475351" y="4318420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>
                <a:alpha val="1000"/>
              </a:schemeClr>
            </a:solidFill>
            <a:ln w="762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91B2C3DE-4F31-4033-89BC-EEC007186656}"/>
                </a:ext>
              </a:extLst>
            </p:cNvPr>
            <p:cNvSpPr/>
            <p:nvPr/>
          </p:nvSpPr>
          <p:spPr bwMode="auto">
            <a:xfrm>
              <a:off x="9476969" y="4320038"/>
              <a:ext cx="530352" cy="530352"/>
            </a:xfrm>
            <a:prstGeom prst="roundRect">
              <a:avLst>
                <a:gd name="adj" fmla="val 4203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Database_EFC7" title="Icon of a cylinder">
              <a:extLst>
                <a:ext uri="{FF2B5EF4-FFF2-40B4-BE49-F238E27FC236}">
                  <a16:creationId xmlns:a16="http://schemas.microsoft.com/office/drawing/2014/main" id="{741E7446-75B5-42FD-852B-F818B72CD1C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44" y="4427802"/>
              <a:ext cx="242202" cy="314824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38557-9C1F-4FD1-AF71-F6E5404D8AF8}"/>
              </a:ext>
            </a:extLst>
          </p:cNvPr>
          <p:cNvCxnSpPr>
            <a:stCxn id="83" idx="3"/>
            <a:endCxn id="105" idx="0"/>
          </p:cNvCxnSpPr>
          <p:nvPr/>
        </p:nvCxnSpPr>
        <p:spPr>
          <a:xfrm>
            <a:off x="6288384" y="3409717"/>
            <a:ext cx="731520" cy="1944676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itle 1">
            <a:extLst>
              <a:ext uri="{FF2B5EF4-FFF2-40B4-BE49-F238E27FC236}">
                <a16:creationId xmlns:a16="http://schemas.microsoft.com/office/drawing/2014/main" id="{D0A285FD-7470-420D-A40C-3533D86446F7}"/>
              </a:ext>
            </a:extLst>
          </p:cNvPr>
          <p:cNvSpPr txBox="1">
            <a:spLocks/>
          </p:cNvSpPr>
          <p:nvPr/>
        </p:nvSpPr>
        <p:spPr>
          <a:xfrm>
            <a:off x="4839555" y="2566154"/>
            <a:ext cx="169717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Master node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941CD316-C0F2-4DC7-AB64-CE00E525E63B}"/>
              </a:ext>
            </a:extLst>
          </p:cNvPr>
          <p:cNvSpPr/>
          <p:nvPr/>
        </p:nvSpPr>
        <p:spPr bwMode="auto">
          <a:xfrm>
            <a:off x="7904333" y="1463574"/>
            <a:ext cx="2566189" cy="2319105"/>
          </a:xfrm>
          <a:prstGeom prst="roundRect">
            <a:avLst>
              <a:gd name="adj" fmla="val 3125"/>
            </a:avLst>
          </a:prstGeom>
          <a:solidFill>
            <a:schemeClr val="bg1">
              <a:alpha val="2000"/>
            </a:schemeClr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2EB9A643-871A-43C8-84F6-8215D042C001}"/>
              </a:ext>
            </a:extLst>
          </p:cNvPr>
          <p:cNvSpPr txBox="1">
            <a:spLocks/>
          </p:cNvSpPr>
          <p:nvPr/>
        </p:nvSpPr>
        <p:spPr>
          <a:xfrm>
            <a:off x="7904333" y="1267258"/>
            <a:ext cx="169717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Worker node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7E728A8-0FF6-40AD-84D2-C20C68696F24}"/>
              </a:ext>
            </a:extLst>
          </p:cNvPr>
          <p:cNvGrpSpPr/>
          <p:nvPr/>
        </p:nvGrpSpPr>
        <p:grpSpPr>
          <a:xfrm>
            <a:off x="8385786" y="1556518"/>
            <a:ext cx="601487" cy="703174"/>
            <a:chOff x="8858748" y="1556518"/>
            <a:chExt cx="601487" cy="703174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5D33E23-54B6-409D-9D1E-41D5EAC1DD8F}"/>
                </a:ext>
              </a:extLst>
            </p:cNvPr>
            <p:cNvSpPr/>
            <p:nvPr/>
          </p:nvSpPr>
          <p:spPr bwMode="auto">
            <a:xfrm>
              <a:off x="8892968" y="1726103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18" name="IoT_Hub" title="Icon of circles connecting to a center circle surrounded by brackets">
              <a:extLst>
                <a:ext uri="{FF2B5EF4-FFF2-40B4-BE49-F238E27FC236}">
                  <a16:creationId xmlns:a16="http://schemas.microsoft.com/office/drawing/2014/main" id="{38253777-A2ED-4C2E-A80E-45F8455E42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8029" y="1791164"/>
              <a:ext cx="403466" cy="403466"/>
            </a:xfrm>
            <a:custGeom>
              <a:avLst/>
              <a:gdLst>
                <a:gd name="T0" fmla="*/ 274 w 360"/>
                <a:gd name="T1" fmla="*/ 0 h 360"/>
                <a:gd name="T2" fmla="*/ 360 w 360"/>
                <a:gd name="T3" fmla="*/ 0 h 360"/>
                <a:gd name="T4" fmla="*/ 360 w 360"/>
                <a:gd name="T5" fmla="*/ 85 h 360"/>
                <a:gd name="T6" fmla="*/ 0 w 360"/>
                <a:gd name="T7" fmla="*/ 275 h 360"/>
                <a:gd name="T8" fmla="*/ 0 w 360"/>
                <a:gd name="T9" fmla="*/ 360 h 360"/>
                <a:gd name="T10" fmla="*/ 85 w 360"/>
                <a:gd name="T11" fmla="*/ 360 h 360"/>
                <a:gd name="T12" fmla="*/ 196 w 360"/>
                <a:gd name="T13" fmla="*/ 176 h 360"/>
                <a:gd name="T14" fmla="*/ 235 w 360"/>
                <a:gd name="T15" fmla="*/ 215 h 360"/>
                <a:gd name="T16" fmla="*/ 274 w 360"/>
                <a:gd name="T17" fmla="*/ 176 h 360"/>
                <a:gd name="T18" fmla="*/ 235 w 360"/>
                <a:gd name="T19" fmla="*/ 137 h 360"/>
                <a:gd name="T20" fmla="*/ 196 w 360"/>
                <a:gd name="T21" fmla="*/ 176 h 360"/>
                <a:gd name="T22" fmla="*/ 263 w 360"/>
                <a:gd name="T23" fmla="*/ 260 h 360"/>
                <a:gd name="T24" fmla="*/ 290 w 360"/>
                <a:gd name="T25" fmla="*/ 286 h 360"/>
                <a:gd name="T26" fmla="*/ 316 w 360"/>
                <a:gd name="T27" fmla="*/ 260 h 360"/>
                <a:gd name="T28" fmla="*/ 290 w 360"/>
                <a:gd name="T29" fmla="*/ 233 h 360"/>
                <a:gd name="T30" fmla="*/ 263 w 360"/>
                <a:gd name="T31" fmla="*/ 260 h 360"/>
                <a:gd name="T32" fmla="*/ 123 w 360"/>
                <a:gd name="T33" fmla="*/ 258 h 360"/>
                <a:gd name="T34" fmla="*/ 144 w 360"/>
                <a:gd name="T35" fmla="*/ 279 h 360"/>
                <a:gd name="T36" fmla="*/ 165 w 360"/>
                <a:gd name="T37" fmla="*/ 258 h 360"/>
                <a:gd name="T38" fmla="*/ 144 w 360"/>
                <a:gd name="T39" fmla="*/ 236 h 360"/>
                <a:gd name="T40" fmla="*/ 123 w 360"/>
                <a:gd name="T41" fmla="*/ 258 h 360"/>
                <a:gd name="T42" fmla="*/ 32 w 360"/>
                <a:gd name="T43" fmla="*/ 170 h 360"/>
                <a:gd name="T44" fmla="*/ 59 w 360"/>
                <a:gd name="T45" fmla="*/ 196 h 360"/>
                <a:gd name="T46" fmla="*/ 85 w 360"/>
                <a:gd name="T47" fmla="*/ 170 h 360"/>
                <a:gd name="T48" fmla="*/ 59 w 360"/>
                <a:gd name="T49" fmla="*/ 143 h 360"/>
                <a:gd name="T50" fmla="*/ 32 w 360"/>
                <a:gd name="T51" fmla="*/ 170 h 360"/>
                <a:gd name="T52" fmla="*/ 133 w 360"/>
                <a:gd name="T53" fmla="*/ 74 h 360"/>
                <a:gd name="T54" fmla="*/ 160 w 360"/>
                <a:gd name="T55" fmla="*/ 100 h 360"/>
                <a:gd name="T56" fmla="*/ 187 w 360"/>
                <a:gd name="T57" fmla="*/ 74 h 360"/>
                <a:gd name="T58" fmla="*/ 160 w 360"/>
                <a:gd name="T59" fmla="*/ 47 h 360"/>
                <a:gd name="T60" fmla="*/ 133 w 360"/>
                <a:gd name="T61" fmla="*/ 74 h 360"/>
                <a:gd name="T62" fmla="*/ 176 w 360"/>
                <a:gd name="T63" fmla="*/ 95 h 360"/>
                <a:gd name="T64" fmla="*/ 214 w 360"/>
                <a:gd name="T65" fmla="*/ 143 h 360"/>
                <a:gd name="T66" fmla="*/ 274 w 360"/>
                <a:gd name="T67" fmla="*/ 238 h 360"/>
                <a:gd name="T68" fmla="*/ 256 w 360"/>
                <a:gd name="T69" fmla="*/ 211 h 360"/>
                <a:gd name="T70" fmla="*/ 161 w 360"/>
                <a:gd name="T71" fmla="*/ 245 h 360"/>
                <a:gd name="T72" fmla="*/ 208 w 360"/>
                <a:gd name="T73" fmla="*/ 204 h 360"/>
                <a:gd name="T74" fmla="*/ 85 w 360"/>
                <a:gd name="T75" fmla="*/ 173 h 360"/>
                <a:gd name="T76" fmla="*/ 196 w 360"/>
                <a:gd name="T77" fmla="*/ 17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0" h="360">
                  <a:moveTo>
                    <a:pt x="274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60" y="85"/>
                    <a:pt x="360" y="85"/>
                    <a:pt x="360" y="85"/>
                  </a:cubicBezTo>
                  <a:moveTo>
                    <a:pt x="0" y="275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85" y="360"/>
                    <a:pt x="85" y="360"/>
                    <a:pt x="85" y="360"/>
                  </a:cubicBezTo>
                  <a:moveTo>
                    <a:pt x="196" y="176"/>
                  </a:moveTo>
                  <a:cubicBezTo>
                    <a:pt x="196" y="198"/>
                    <a:pt x="213" y="215"/>
                    <a:pt x="235" y="215"/>
                  </a:cubicBezTo>
                  <a:cubicBezTo>
                    <a:pt x="256" y="215"/>
                    <a:pt x="274" y="198"/>
                    <a:pt x="274" y="176"/>
                  </a:cubicBezTo>
                  <a:cubicBezTo>
                    <a:pt x="274" y="155"/>
                    <a:pt x="256" y="137"/>
                    <a:pt x="235" y="137"/>
                  </a:cubicBezTo>
                  <a:cubicBezTo>
                    <a:pt x="213" y="137"/>
                    <a:pt x="196" y="155"/>
                    <a:pt x="196" y="176"/>
                  </a:cubicBezTo>
                  <a:close/>
                  <a:moveTo>
                    <a:pt x="263" y="260"/>
                  </a:moveTo>
                  <a:cubicBezTo>
                    <a:pt x="263" y="274"/>
                    <a:pt x="275" y="286"/>
                    <a:pt x="290" y="286"/>
                  </a:cubicBezTo>
                  <a:cubicBezTo>
                    <a:pt x="304" y="286"/>
                    <a:pt x="316" y="274"/>
                    <a:pt x="316" y="260"/>
                  </a:cubicBezTo>
                  <a:cubicBezTo>
                    <a:pt x="316" y="245"/>
                    <a:pt x="304" y="233"/>
                    <a:pt x="290" y="233"/>
                  </a:cubicBezTo>
                  <a:cubicBezTo>
                    <a:pt x="275" y="233"/>
                    <a:pt x="263" y="245"/>
                    <a:pt x="263" y="260"/>
                  </a:cubicBezTo>
                  <a:close/>
                  <a:moveTo>
                    <a:pt x="123" y="258"/>
                  </a:moveTo>
                  <a:cubicBezTo>
                    <a:pt x="123" y="270"/>
                    <a:pt x="132" y="279"/>
                    <a:pt x="144" y="279"/>
                  </a:cubicBezTo>
                  <a:cubicBezTo>
                    <a:pt x="156" y="279"/>
                    <a:pt x="165" y="270"/>
                    <a:pt x="165" y="258"/>
                  </a:cubicBezTo>
                  <a:cubicBezTo>
                    <a:pt x="165" y="246"/>
                    <a:pt x="156" y="236"/>
                    <a:pt x="144" y="236"/>
                  </a:cubicBezTo>
                  <a:cubicBezTo>
                    <a:pt x="132" y="236"/>
                    <a:pt x="123" y="246"/>
                    <a:pt x="123" y="258"/>
                  </a:cubicBezTo>
                  <a:close/>
                  <a:moveTo>
                    <a:pt x="32" y="170"/>
                  </a:moveTo>
                  <a:cubicBezTo>
                    <a:pt x="32" y="184"/>
                    <a:pt x="44" y="196"/>
                    <a:pt x="59" y="196"/>
                  </a:cubicBezTo>
                  <a:cubicBezTo>
                    <a:pt x="73" y="196"/>
                    <a:pt x="85" y="184"/>
                    <a:pt x="85" y="170"/>
                  </a:cubicBezTo>
                  <a:cubicBezTo>
                    <a:pt x="85" y="155"/>
                    <a:pt x="73" y="143"/>
                    <a:pt x="59" y="143"/>
                  </a:cubicBezTo>
                  <a:cubicBezTo>
                    <a:pt x="44" y="143"/>
                    <a:pt x="32" y="155"/>
                    <a:pt x="32" y="170"/>
                  </a:cubicBezTo>
                  <a:close/>
                  <a:moveTo>
                    <a:pt x="133" y="74"/>
                  </a:moveTo>
                  <a:cubicBezTo>
                    <a:pt x="133" y="88"/>
                    <a:pt x="145" y="100"/>
                    <a:pt x="160" y="100"/>
                  </a:cubicBezTo>
                  <a:cubicBezTo>
                    <a:pt x="175" y="100"/>
                    <a:pt x="187" y="88"/>
                    <a:pt x="187" y="74"/>
                  </a:cubicBezTo>
                  <a:cubicBezTo>
                    <a:pt x="187" y="59"/>
                    <a:pt x="175" y="47"/>
                    <a:pt x="160" y="47"/>
                  </a:cubicBezTo>
                  <a:cubicBezTo>
                    <a:pt x="145" y="47"/>
                    <a:pt x="133" y="59"/>
                    <a:pt x="133" y="74"/>
                  </a:cubicBezTo>
                  <a:close/>
                  <a:moveTo>
                    <a:pt x="176" y="95"/>
                  </a:moveTo>
                  <a:cubicBezTo>
                    <a:pt x="214" y="143"/>
                    <a:pt x="214" y="143"/>
                    <a:pt x="214" y="143"/>
                  </a:cubicBezTo>
                  <a:moveTo>
                    <a:pt x="274" y="238"/>
                  </a:moveTo>
                  <a:cubicBezTo>
                    <a:pt x="256" y="211"/>
                    <a:pt x="256" y="211"/>
                    <a:pt x="256" y="211"/>
                  </a:cubicBezTo>
                  <a:moveTo>
                    <a:pt x="161" y="245"/>
                  </a:moveTo>
                  <a:cubicBezTo>
                    <a:pt x="208" y="204"/>
                    <a:pt x="208" y="204"/>
                    <a:pt x="208" y="204"/>
                  </a:cubicBezTo>
                  <a:moveTo>
                    <a:pt x="85" y="173"/>
                  </a:moveTo>
                  <a:cubicBezTo>
                    <a:pt x="196" y="176"/>
                    <a:pt x="196" y="176"/>
                    <a:pt x="196" y="176"/>
                  </a:cubicBez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Title 1">
              <a:extLst>
                <a:ext uri="{FF2B5EF4-FFF2-40B4-BE49-F238E27FC236}">
                  <a16:creationId xmlns:a16="http://schemas.microsoft.com/office/drawing/2014/main" id="{CDEC56B9-8138-4AEB-9567-79A98472D27B}"/>
                </a:ext>
              </a:extLst>
            </p:cNvPr>
            <p:cNvSpPr txBox="1">
              <a:spLocks/>
            </p:cNvSpPr>
            <p:nvPr/>
          </p:nvSpPr>
          <p:spPr>
            <a:xfrm>
              <a:off x="8858748" y="1556518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kubelet</a:t>
              </a:r>
              <a:endParaRPr kumimoji="0" lang="en-US" sz="8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4DA6850-E295-4AE0-B8BD-C19E9056A914}"/>
              </a:ext>
            </a:extLst>
          </p:cNvPr>
          <p:cNvSpPr/>
          <p:nvPr/>
        </p:nvSpPr>
        <p:spPr bwMode="auto">
          <a:xfrm>
            <a:off x="8771735" y="1763198"/>
            <a:ext cx="143010" cy="160345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B5752A-BD0F-4ACB-94BE-8ED0FAA56C23}"/>
              </a:ext>
            </a:extLst>
          </p:cNvPr>
          <p:cNvSpPr/>
          <p:nvPr/>
        </p:nvSpPr>
        <p:spPr bwMode="auto">
          <a:xfrm>
            <a:off x="8460434" y="2067276"/>
            <a:ext cx="143010" cy="160345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4762A4F-76AE-49BE-A046-D7A594A0F733}"/>
              </a:ext>
            </a:extLst>
          </p:cNvPr>
          <p:cNvGrpSpPr/>
          <p:nvPr/>
        </p:nvGrpSpPr>
        <p:grpSpPr>
          <a:xfrm>
            <a:off x="9387582" y="1556518"/>
            <a:ext cx="601487" cy="703174"/>
            <a:chOff x="9860544" y="1556518"/>
            <a:chExt cx="601487" cy="703174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3E6EB1A2-6F65-4660-9BF4-037472B69F6F}"/>
                </a:ext>
              </a:extLst>
            </p:cNvPr>
            <p:cNvSpPr/>
            <p:nvPr/>
          </p:nvSpPr>
          <p:spPr bwMode="auto">
            <a:xfrm>
              <a:off x="9894764" y="1726103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24" name="Move_E7C2" title="Icon of four arrows pointing away from eachother">
              <a:extLst>
                <a:ext uri="{FF2B5EF4-FFF2-40B4-BE49-F238E27FC236}">
                  <a16:creationId xmlns:a16="http://schemas.microsoft.com/office/drawing/2014/main" id="{AC7F2771-FBFD-448F-AF70-6572906D82B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98469" y="1829768"/>
              <a:ext cx="326178" cy="326259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Title 1">
              <a:extLst>
                <a:ext uri="{FF2B5EF4-FFF2-40B4-BE49-F238E27FC236}">
                  <a16:creationId xmlns:a16="http://schemas.microsoft.com/office/drawing/2014/main" id="{D9737884-1E73-4EA5-98B6-7760B73116AA}"/>
                </a:ext>
              </a:extLst>
            </p:cNvPr>
            <p:cNvSpPr txBox="1">
              <a:spLocks/>
            </p:cNvSpPr>
            <p:nvPr/>
          </p:nvSpPr>
          <p:spPr>
            <a:xfrm>
              <a:off x="9860544" y="1556518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</a:t>
              </a: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-proxy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DC4DB-A745-48EA-A1C7-A04586FCED91}"/>
              </a:ext>
            </a:extLst>
          </p:cNvPr>
          <p:cNvGrpSpPr/>
          <p:nvPr/>
        </p:nvGrpSpPr>
        <p:grpSpPr>
          <a:xfrm>
            <a:off x="8036870" y="2442985"/>
            <a:ext cx="2301114" cy="1183682"/>
            <a:chOff x="8509832" y="2442985"/>
            <a:chExt cx="2301114" cy="1183682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045BA575-4E69-4D22-BE22-B18854AED634}"/>
                </a:ext>
              </a:extLst>
            </p:cNvPr>
            <p:cNvSpPr/>
            <p:nvPr/>
          </p:nvSpPr>
          <p:spPr bwMode="auto">
            <a:xfrm>
              <a:off x="8509832" y="2616928"/>
              <a:ext cx="2301114" cy="100973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28" name="Title 1">
              <a:extLst>
                <a:ext uri="{FF2B5EF4-FFF2-40B4-BE49-F238E27FC236}">
                  <a16:creationId xmlns:a16="http://schemas.microsoft.com/office/drawing/2014/main" id="{BA97EE33-7014-4A5C-AD17-9EDAF51EA344}"/>
                </a:ext>
              </a:extLst>
            </p:cNvPr>
            <p:cNvSpPr txBox="1">
              <a:spLocks/>
            </p:cNvSpPr>
            <p:nvPr/>
          </p:nvSpPr>
          <p:spPr>
            <a:xfrm>
              <a:off x="8509832" y="2442985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Docker</a:t>
              </a:r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E381105D-6DF9-4107-BCFF-819D225F896A}"/>
                </a:ext>
              </a:extLst>
            </p:cNvPr>
            <p:cNvSpPr/>
            <p:nvPr/>
          </p:nvSpPr>
          <p:spPr bwMode="auto">
            <a:xfrm>
              <a:off x="8629910" y="2935029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E77C0E01-004F-404B-98C3-BC6E43529609}"/>
                </a:ext>
              </a:extLst>
            </p:cNvPr>
            <p:cNvSpPr/>
            <p:nvPr/>
          </p:nvSpPr>
          <p:spPr bwMode="auto">
            <a:xfrm>
              <a:off x="9722713" y="2935029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31" name="Title 1">
              <a:extLst>
                <a:ext uri="{FF2B5EF4-FFF2-40B4-BE49-F238E27FC236}">
                  <a16:creationId xmlns:a16="http://schemas.microsoft.com/office/drawing/2014/main" id="{958940C8-1622-4FF7-9B2E-961C7C50EA73}"/>
                </a:ext>
              </a:extLst>
            </p:cNvPr>
            <p:cNvSpPr txBox="1">
              <a:spLocks/>
            </p:cNvSpPr>
            <p:nvPr/>
          </p:nvSpPr>
          <p:spPr>
            <a:xfrm>
              <a:off x="8629910" y="2761807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132" name="Title 1">
              <a:extLst>
                <a:ext uri="{FF2B5EF4-FFF2-40B4-BE49-F238E27FC236}">
                  <a16:creationId xmlns:a16="http://schemas.microsoft.com/office/drawing/2014/main" id="{9D5043F2-3BAF-4687-9870-75E87D572473}"/>
                </a:ext>
              </a:extLst>
            </p:cNvPr>
            <p:cNvSpPr txBox="1">
              <a:spLocks/>
            </p:cNvSpPr>
            <p:nvPr/>
          </p:nvSpPr>
          <p:spPr>
            <a:xfrm>
              <a:off x="9722713" y="2761807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133" name="Title 1">
              <a:extLst>
                <a:ext uri="{FF2B5EF4-FFF2-40B4-BE49-F238E27FC236}">
                  <a16:creationId xmlns:a16="http://schemas.microsoft.com/office/drawing/2014/main" id="{96639469-5C37-418C-B2D1-B8168CA11A12}"/>
                </a:ext>
              </a:extLst>
            </p:cNvPr>
            <p:cNvSpPr txBox="1">
              <a:spLocks/>
            </p:cNvSpPr>
            <p:nvPr/>
          </p:nvSpPr>
          <p:spPr>
            <a:xfrm>
              <a:off x="8813245" y="2987880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Containers</a:t>
              </a:r>
            </a:p>
          </p:txBody>
        </p:sp>
        <p:sp>
          <p:nvSpPr>
            <p:cNvPr id="134" name="Title 1">
              <a:extLst>
                <a:ext uri="{FF2B5EF4-FFF2-40B4-BE49-F238E27FC236}">
                  <a16:creationId xmlns:a16="http://schemas.microsoft.com/office/drawing/2014/main" id="{C371ECE6-DA82-41E2-9A18-DB0D7462CD73}"/>
                </a:ext>
              </a:extLst>
            </p:cNvPr>
            <p:cNvSpPr txBox="1">
              <a:spLocks/>
            </p:cNvSpPr>
            <p:nvPr/>
          </p:nvSpPr>
          <p:spPr>
            <a:xfrm>
              <a:off x="9906048" y="2987880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Containers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96CB826-6141-4946-A13C-7813FAC7E959}"/>
                </a:ext>
              </a:extLst>
            </p:cNvPr>
            <p:cNvGrpSpPr/>
            <p:nvPr/>
          </p:nvGrpSpPr>
          <p:grpSpPr>
            <a:xfrm>
              <a:off x="8776968" y="3171978"/>
              <a:ext cx="674040" cy="200439"/>
              <a:chOff x="8773830" y="4177977"/>
              <a:chExt cx="757312" cy="225202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A682CA3-FD9F-4F97-BCB6-1C530E9A1E4C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D967C56-2C6B-409E-986A-87F0AB45A679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3B19BCF-3836-4929-912D-BFB66215D664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3FCCAF9-993F-40DA-A3A1-C7BF4601EA1B}"/>
                </a:ext>
              </a:extLst>
            </p:cNvPr>
            <p:cNvGrpSpPr/>
            <p:nvPr/>
          </p:nvGrpSpPr>
          <p:grpSpPr>
            <a:xfrm>
              <a:off x="9869771" y="3171978"/>
              <a:ext cx="674040" cy="200439"/>
              <a:chOff x="8773830" y="4177977"/>
              <a:chExt cx="757312" cy="225202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58F0F0A-00F0-4078-B348-0766BF993CA8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750F9FE-4648-406C-A0F9-D297D13BDAA5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5CEBF18-91B0-460C-9733-EA2A91E92767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BF8CAB3-AC9C-46FA-9EC2-DCF992456892}"/>
              </a:ext>
            </a:extLst>
          </p:cNvPr>
          <p:cNvCxnSpPr>
            <a:cxnSpLocks/>
          </p:cNvCxnSpPr>
          <p:nvPr/>
        </p:nvCxnSpPr>
        <p:spPr>
          <a:xfrm flipH="1">
            <a:off x="8485555" y="2259692"/>
            <a:ext cx="1" cy="73152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F6A1718-6965-445D-812C-AC301DEB4855}"/>
              </a:ext>
            </a:extLst>
          </p:cNvPr>
          <p:cNvCxnSpPr>
            <a:cxnSpLocks/>
          </p:cNvCxnSpPr>
          <p:nvPr/>
        </p:nvCxnSpPr>
        <p:spPr>
          <a:xfrm flipH="1">
            <a:off x="9890387" y="2259692"/>
            <a:ext cx="1" cy="634589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F5431430-51F7-46BF-A3D2-2AC5954406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66191" y="2180301"/>
            <a:ext cx="728188" cy="886968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03F42213-5A16-4845-B8B9-4031B263C533}"/>
              </a:ext>
            </a:extLst>
          </p:cNvPr>
          <p:cNvCxnSpPr>
            <a:cxnSpLocks/>
          </p:cNvCxnSpPr>
          <p:nvPr/>
        </p:nvCxnSpPr>
        <p:spPr>
          <a:xfrm rot="5400000">
            <a:off x="8928211" y="2131676"/>
            <a:ext cx="630936" cy="886968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D34D04D0-5F73-4838-B583-0DE651EFF2C5}"/>
              </a:ext>
            </a:extLst>
          </p:cNvPr>
          <p:cNvSpPr/>
          <p:nvPr/>
        </p:nvSpPr>
        <p:spPr bwMode="auto">
          <a:xfrm>
            <a:off x="7904333" y="4371115"/>
            <a:ext cx="2566189" cy="2319105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48" name="Title 1">
            <a:extLst>
              <a:ext uri="{FF2B5EF4-FFF2-40B4-BE49-F238E27FC236}">
                <a16:creationId xmlns:a16="http://schemas.microsoft.com/office/drawing/2014/main" id="{E8020A02-49A0-462C-BAD9-6CB50ACDA2C0}"/>
              </a:ext>
            </a:extLst>
          </p:cNvPr>
          <p:cNvSpPr txBox="1">
            <a:spLocks/>
          </p:cNvSpPr>
          <p:nvPr/>
        </p:nvSpPr>
        <p:spPr>
          <a:xfrm>
            <a:off x="7904333" y="4174799"/>
            <a:ext cx="169717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Worker node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3E5B875-D3EF-4A86-B7DA-C7D3EB4FED6F}"/>
              </a:ext>
            </a:extLst>
          </p:cNvPr>
          <p:cNvGrpSpPr/>
          <p:nvPr/>
        </p:nvGrpSpPr>
        <p:grpSpPr>
          <a:xfrm>
            <a:off x="8385786" y="4464059"/>
            <a:ext cx="601487" cy="703174"/>
            <a:chOff x="8858748" y="4464059"/>
            <a:chExt cx="601487" cy="703174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8486F759-D82C-4E65-9662-2E53279AF1F7}"/>
                </a:ext>
              </a:extLst>
            </p:cNvPr>
            <p:cNvSpPr/>
            <p:nvPr/>
          </p:nvSpPr>
          <p:spPr bwMode="auto">
            <a:xfrm>
              <a:off x="8892968" y="4633644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51" name="IoT_Hub" title="Icon of circles connecting to a center circle surrounded by brackets">
              <a:extLst>
                <a:ext uri="{FF2B5EF4-FFF2-40B4-BE49-F238E27FC236}">
                  <a16:creationId xmlns:a16="http://schemas.microsoft.com/office/drawing/2014/main" id="{71599EEF-CF9D-4F42-9D17-532FD1FD79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8029" y="4698705"/>
              <a:ext cx="403466" cy="403466"/>
            </a:xfrm>
            <a:custGeom>
              <a:avLst/>
              <a:gdLst>
                <a:gd name="T0" fmla="*/ 274 w 360"/>
                <a:gd name="T1" fmla="*/ 0 h 360"/>
                <a:gd name="T2" fmla="*/ 360 w 360"/>
                <a:gd name="T3" fmla="*/ 0 h 360"/>
                <a:gd name="T4" fmla="*/ 360 w 360"/>
                <a:gd name="T5" fmla="*/ 85 h 360"/>
                <a:gd name="T6" fmla="*/ 0 w 360"/>
                <a:gd name="T7" fmla="*/ 275 h 360"/>
                <a:gd name="T8" fmla="*/ 0 w 360"/>
                <a:gd name="T9" fmla="*/ 360 h 360"/>
                <a:gd name="T10" fmla="*/ 85 w 360"/>
                <a:gd name="T11" fmla="*/ 360 h 360"/>
                <a:gd name="T12" fmla="*/ 196 w 360"/>
                <a:gd name="T13" fmla="*/ 176 h 360"/>
                <a:gd name="T14" fmla="*/ 235 w 360"/>
                <a:gd name="T15" fmla="*/ 215 h 360"/>
                <a:gd name="T16" fmla="*/ 274 w 360"/>
                <a:gd name="T17" fmla="*/ 176 h 360"/>
                <a:gd name="T18" fmla="*/ 235 w 360"/>
                <a:gd name="T19" fmla="*/ 137 h 360"/>
                <a:gd name="T20" fmla="*/ 196 w 360"/>
                <a:gd name="T21" fmla="*/ 176 h 360"/>
                <a:gd name="T22" fmla="*/ 263 w 360"/>
                <a:gd name="T23" fmla="*/ 260 h 360"/>
                <a:gd name="T24" fmla="*/ 290 w 360"/>
                <a:gd name="T25" fmla="*/ 286 h 360"/>
                <a:gd name="T26" fmla="*/ 316 w 360"/>
                <a:gd name="T27" fmla="*/ 260 h 360"/>
                <a:gd name="T28" fmla="*/ 290 w 360"/>
                <a:gd name="T29" fmla="*/ 233 h 360"/>
                <a:gd name="T30" fmla="*/ 263 w 360"/>
                <a:gd name="T31" fmla="*/ 260 h 360"/>
                <a:gd name="T32" fmla="*/ 123 w 360"/>
                <a:gd name="T33" fmla="*/ 258 h 360"/>
                <a:gd name="T34" fmla="*/ 144 w 360"/>
                <a:gd name="T35" fmla="*/ 279 h 360"/>
                <a:gd name="T36" fmla="*/ 165 w 360"/>
                <a:gd name="T37" fmla="*/ 258 h 360"/>
                <a:gd name="T38" fmla="*/ 144 w 360"/>
                <a:gd name="T39" fmla="*/ 236 h 360"/>
                <a:gd name="T40" fmla="*/ 123 w 360"/>
                <a:gd name="T41" fmla="*/ 258 h 360"/>
                <a:gd name="T42" fmla="*/ 32 w 360"/>
                <a:gd name="T43" fmla="*/ 170 h 360"/>
                <a:gd name="T44" fmla="*/ 59 w 360"/>
                <a:gd name="T45" fmla="*/ 196 h 360"/>
                <a:gd name="T46" fmla="*/ 85 w 360"/>
                <a:gd name="T47" fmla="*/ 170 h 360"/>
                <a:gd name="T48" fmla="*/ 59 w 360"/>
                <a:gd name="T49" fmla="*/ 143 h 360"/>
                <a:gd name="T50" fmla="*/ 32 w 360"/>
                <a:gd name="T51" fmla="*/ 170 h 360"/>
                <a:gd name="T52" fmla="*/ 133 w 360"/>
                <a:gd name="T53" fmla="*/ 74 h 360"/>
                <a:gd name="T54" fmla="*/ 160 w 360"/>
                <a:gd name="T55" fmla="*/ 100 h 360"/>
                <a:gd name="T56" fmla="*/ 187 w 360"/>
                <a:gd name="T57" fmla="*/ 74 h 360"/>
                <a:gd name="T58" fmla="*/ 160 w 360"/>
                <a:gd name="T59" fmla="*/ 47 h 360"/>
                <a:gd name="T60" fmla="*/ 133 w 360"/>
                <a:gd name="T61" fmla="*/ 74 h 360"/>
                <a:gd name="T62" fmla="*/ 176 w 360"/>
                <a:gd name="T63" fmla="*/ 95 h 360"/>
                <a:gd name="T64" fmla="*/ 214 w 360"/>
                <a:gd name="T65" fmla="*/ 143 h 360"/>
                <a:gd name="T66" fmla="*/ 274 w 360"/>
                <a:gd name="T67" fmla="*/ 238 h 360"/>
                <a:gd name="T68" fmla="*/ 256 w 360"/>
                <a:gd name="T69" fmla="*/ 211 h 360"/>
                <a:gd name="T70" fmla="*/ 161 w 360"/>
                <a:gd name="T71" fmla="*/ 245 h 360"/>
                <a:gd name="T72" fmla="*/ 208 w 360"/>
                <a:gd name="T73" fmla="*/ 204 h 360"/>
                <a:gd name="T74" fmla="*/ 85 w 360"/>
                <a:gd name="T75" fmla="*/ 173 h 360"/>
                <a:gd name="T76" fmla="*/ 196 w 360"/>
                <a:gd name="T77" fmla="*/ 17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0" h="360">
                  <a:moveTo>
                    <a:pt x="274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60" y="85"/>
                    <a:pt x="360" y="85"/>
                    <a:pt x="360" y="85"/>
                  </a:cubicBezTo>
                  <a:moveTo>
                    <a:pt x="0" y="275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85" y="360"/>
                    <a:pt x="85" y="360"/>
                    <a:pt x="85" y="360"/>
                  </a:cubicBezTo>
                  <a:moveTo>
                    <a:pt x="196" y="176"/>
                  </a:moveTo>
                  <a:cubicBezTo>
                    <a:pt x="196" y="198"/>
                    <a:pt x="213" y="215"/>
                    <a:pt x="235" y="215"/>
                  </a:cubicBezTo>
                  <a:cubicBezTo>
                    <a:pt x="256" y="215"/>
                    <a:pt x="274" y="198"/>
                    <a:pt x="274" y="176"/>
                  </a:cubicBezTo>
                  <a:cubicBezTo>
                    <a:pt x="274" y="155"/>
                    <a:pt x="256" y="137"/>
                    <a:pt x="235" y="137"/>
                  </a:cubicBezTo>
                  <a:cubicBezTo>
                    <a:pt x="213" y="137"/>
                    <a:pt x="196" y="155"/>
                    <a:pt x="196" y="176"/>
                  </a:cubicBezTo>
                  <a:close/>
                  <a:moveTo>
                    <a:pt x="263" y="260"/>
                  </a:moveTo>
                  <a:cubicBezTo>
                    <a:pt x="263" y="274"/>
                    <a:pt x="275" y="286"/>
                    <a:pt x="290" y="286"/>
                  </a:cubicBezTo>
                  <a:cubicBezTo>
                    <a:pt x="304" y="286"/>
                    <a:pt x="316" y="274"/>
                    <a:pt x="316" y="260"/>
                  </a:cubicBezTo>
                  <a:cubicBezTo>
                    <a:pt x="316" y="245"/>
                    <a:pt x="304" y="233"/>
                    <a:pt x="290" y="233"/>
                  </a:cubicBezTo>
                  <a:cubicBezTo>
                    <a:pt x="275" y="233"/>
                    <a:pt x="263" y="245"/>
                    <a:pt x="263" y="260"/>
                  </a:cubicBezTo>
                  <a:close/>
                  <a:moveTo>
                    <a:pt x="123" y="258"/>
                  </a:moveTo>
                  <a:cubicBezTo>
                    <a:pt x="123" y="270"/>
                    <a:pt x="132" y="279"/>
                    <a:pt x="144" y="279"/>
                  </a:cubicBezTo>
                  <a:cubicBezTo>
                    <a:pt x="156" y="279"/>
                    <a:pt x="165" y="270"/>
                    <a:pt x="165" y="258"/>
                  </a:cubicBezTo>
                  <a:cubicBezTo>
                    <a:pt x="165" y="246"/>
                    <a:pt x="156" y="236"/>
                    <a:pt x="144" y="236"/>
                  </a:cubicBezTo>
                  <a:cubicBezTo>
                    <a:pt x="132" y="236"/>
                    <a:pt x="123" y="246"/>
                    <a:pt x="123" y="258"/>
                  </a:cubicBezTo>
                  <a:close/>
                  <a:moveTo>
                    <a:pt x="32" y="170"/>
                  </a:moveTo>
                  <a:cubicBezTo>
                    <a:pt x="32" y="184"/>
                    <a:pt x="44" y="196"/>
                    <a:pt x="59" y="196"/>
                  </a:cubicBezTo>
                  <a:cubicBezTo>
                    <a:pt x="73" y="196"/>
                    <a:pt x="85" y="184"/>
                    <a:pt x="85" y="170"/>
                  </a:cubicBezTo>
                  <a:cubicBezTo>
                    <a:pt x="85" y="155"/>
                    <a:pt x="73" y="143"/>
                    <a:pt x="59" y="143"/>
                  </a:cubicBezTo>
                  <a:cubicBezTo>
                    <a:pt x="44" y="143"/>
                    <a:pt x="32" y="155"/>
                    <a:pt x="32" y="170"/>
                  </a:cubicBezTo>
                  <a:close/>
                  <a:moveTo>
                    <a:pt x="133" y="74"/>
                  </a:moveTo>
                  <a:cubicBezTo>
                    <a:pt x="133" y="88"/>
                    <a:pt x="145" y="100"/>
                    <a:pt x="160" y="100"/>
                  </a:cubicBezTo>
                  <a:cubicBezTo>
                    <a:pt x="175" y="100"/>
                    <a:pt x="187" y="88"/>
                    <a:pt x="187" y="74"/>
                  </a:cubicBezTo>
                  <a:cubicBezTo>
                    <a:pt x="187" y="59"/>
                    <a:pt x="175" y="47"/>
                    <a:pt x="160" y="47"/>
                  </a:cubicBezTo>
                  <a:cubicBezTo>
                    <a:pt x="145" y="47"/>
                    <a:pt x="133" y="59"/>
                    <a:pt x="133" y="74"/>
                  </a:cubicBezTo>
                  <a:close/>
                  <a:moveTo>
                    <a:pt x="176" y="95"/>
                  </a:moveTo>
                  <a:cubicBezTo>
                    <a:pt x="214" y="143"/>
                    <a:pt x="214" y="143"/>
                    <a:pt x="214" y="143"/>
                  </a:cubicBezTo>
                  <a:moveTo>
                    <a:pt x="274" y="238"/>
                  </a:moveTo>
                  <a:cubicBezTo>
                    <a:pt x="256" y="211"/>
                    <a:pt x="256" y="211"/>
                    <a:pt x="256" y="211"/>
                  </a:cubicBezTo>
                  <a:moveTo>
                    <a:pt x="161" y="245"/>
                  </a:moveTo>
                  <a:cubicBezTo>
                    <a:pt x="208" y="204"/>
                    <a:pt x="208" y="204"/>
                    <a:pt x="208" y="204"/>
                  </a:cubicBezTo>
                  <a:moveTo>
                    <a:pt x="85" y="173"/>
                  </a:moveTo>
                  <a:cubicBezTo>
                    <a:pt x="196" y="176"/>
                    <a:pt x="196" y="176"/>
                    <a:pt x="196" y="176"/>
                  </a:cubicBez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Title 1">
              <a:extLst>
                <a:ext uri="{FF2B5EF4-FFF2-40B4-BE49-F238E27FC236}">
                  <a16:creationId xmlns:a16="http://schemas.microsoft.com/office/drawing/2014/main" id="{B7C818DC-4CAC-4DFA-8FCD-9765371E0C12}"/>
                </a:ext>
              </a:extLst>
            </p:cNvPr>
            <p:cNvSpPr txBox="1">
              <a:spLocks/>
            </p:cNvSpPr>
            <p:nvPr/>
          </p:nvSpPr>
          <p:spPr>
            <a:xfrm>
              <a:off x="8858748" y="4464059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kubelet</a:t>
              </a:r>
              <a:endParaRPr kumimoji="0" lang="en-US" sz="8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FA6225E-82CB-42DC-BECE-8DEAE57FAAD5}"/>
              </a:ext>
            </a:extLst>
          </p:cNvPr>
          <p:cNvSpPr/>
          <p:nvPr/>
        </p:nvSpPr>
        <p:spPr bwMode="auto">
          <a:xfrm>
            <a:off x="8771735" y="4670739"/>
            <a:ext cx="143010" cy="160345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35FD24C-6811-4A99-802E-2B9BAD42BAD5}"/>
              </a:ext>
            </a:extLst>
          </p:cNvPr>
          <p:cNvSpPr/>
          <p:nvPr/>
        </p:nvSpPr>
        <p:spPr bwMode="auto">
          <a:xfrm>
            <a:off x="8460434" y="4974817"/>
            <a:ext cx="143010" cy="160345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50082BE-C863-412C-9910-7D1A1FEE214A}"/>
              </a:ext>
            </a:extLst>
          </p:cNvPr>
          <p:cNvGrpSpPr/>
          <p:nvPr/>
        </p:nvGrpSpPr>
        <p:grpSpPr>
          <a:xfrm>
            <a:off x="9387582" y="4464059"/>
            <a:ext cx="601487" cy="703174"/>
            <a:chOff x="9860544" y="4464059"/>
            <a:chExt cx="601487" cy="703174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E69D81B5-B202-4942-B99B-05794FF20BBC}"/>
                </a:ext>
              </a:extLst>
            </p:cNvPr>
            <p:cNvSpPr/>
            <p:nvPr/>
          </p:nvSpPr>
          <p:spPr bwMode="auto">
            <a:xfrm>
              <a:off x="9894764" y="4633644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57" name="Move_E7C2" title="Icon of four arrows pointing away from eachother">
              <a:extLst>
                <a:ext uri="{FF2B5EF4-FFF2-40B4-BE49-F238E27FC236}">
                  <a16:creationId xmlns:a16="http://schemas.microsoft.com/office/drawing/2014/main" id="{28C89F16-1A28-4766-999A-A2CAB9D5FEB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98469" y="4737309"/>
              <a:ext cx="326178" cy="326259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Title 1">
              <a:extLst>
                <a:ext uri="{FF2B5EF4-FFF2-40B4-BE49-F238E27FC236}">
                  <a16:creationId xmlns:a16="http://schemas.microsoft.com/office/drawing/2014/main" id="{F0EB625A-91C6-4171-B2EA-E515AB46E842}"/>
                </a:ext>
              </a:extLst>
            </p:cNvPr>
            <p:cNvSpPr txBox="1">
              <a:spLocks/>
            </p:cNvSpPr>
            <p:nvPr/>
          </p:nvSpPr>
          <p:spPr>
            <a:xfrm>
              <a:off x="9860544" y="4464059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</a:t>
              </a: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-proxy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A0AED02-E6EF-4922-AC86-D352EDAF86F4}"/>
              </a:ext>
            </a:extLst>
          </p:cNvPr>
          <p:cNvGrpSpPr/>
          <p:nvPr/>
        </p:nvGrpSpPr>
        <p:grpSpPr>
          <a:xfrm>
            <a:off x="8036870" y="5350526"/>
            <a:ext cx="2301114" cy="1183682"/>
            <a:chOff x="8509832" y="5350526"/>
            <a:chExt cx="2301114" cy="1183682"/>
          </a:xfrm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4CEA979D-82A0-4886-AA71-BBFF8CE015E5}"/>
                </a:ext>
              </a:extLst>
            </p:cNvPr>
            <p:cNvSpPr/>
            <p:nvPr/>
          </p:nvSpPr>
          <p:spPr bwMode="auto">
            <a:xfrm>
              <a:off x="8509832" y="5524469"/>
              <a:ext cx="2301114" cy="100973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61" name="Title 1">
              <a:extLst>
                <a:ext uri="{FF2B5EF4-FFF2-40B4-BE49-F238E27FC236}">
                  <a16:creationId xmlns:a16="http://schemas.microsoft.com/office/drawing/2014/main" id="{A1833D6E-83B8-4C7D-A2DC-905FFEBEE389}"/>
                </a:ext>
              </a:extLst>
            </p:cNvPr>
            <p:cNvSpPr txBox="1">
              <a:spLocks/>
            </p:cNvSpPr>
            <p:nvPr/>
          </p:nvSpPr>
          <p:spPr>
            <a:xfrm>
              <a:off x="8509832" y="5350526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Docker</a:t>
              </a:r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D01835FB-38BF-45C6-BE02-6851681D871B}"/>
                </a:ext>
              </a:extLst>
            </p:cNvPr>
            <p:cNvSpPr/>
            <p:nvPr/>
          </p:nvSpPr>
          <p:spPr bwMode="auto">
            <a:xfrm>
              <a:off x="8629910" y="5842570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391FB6F6-9CD0-4954-900A-3E3F1D35C725}"/>
                </a:ext>
              </a:extLst>
            </p:cNvPr>
            <p:cNvSpPr/>
            <p:nvPr/>
          </p:nvSpPr>
          <p:spPr bwMode="auto">
            <a:xfrm>
              <a:off x="9722713" y="5842570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64" name="Title 1">
              <a:extLst>
                <a:ext uri="{FF2B5EF4-FFF2-40B4-BE49-F238E27FC236}">
                  <a16:creationId xmlns:a16="http://schemas.microsoft.com/office/drawing/2014/main" id="{D5F2DC54-BF0B-4CDB-B215-26BC09D433A1}"/>
                </a:ext>
              </a:extLst>
            </p:cNvPr>
            <p:cNvSpPr txBox="1">
              <a:spLocks/>
            </p:cNvSpPr>
            <p:nvPr/>
          </p:nvSpPr>
          <p:spPr>
            <a:xfrm>
              <a:off x="8629910" y="5669348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165" name="Title 1">
              <a:extLst>
                <a:ext uri="{FF2B5EF4-FFF2-40B4-BE49-F238E27FC236}">
                  <a16:creationId xmlns:a16="http://schemas.microsoft.com/office/drawing/2014/main" id="{095C9D11-9E9A-466A-9967-89AF1A9E14E0}"/>
                </a:ext>
              </a:extLst>
            </p:cNvPr>
            <p:cNvSpPr txBox="1">
              <a:spLocks/>
            </p:cNvSpPr>
            <p:nvPr/>
          </p:nvSpPr>
          <p:spPr>
            <a:xfrm>
              <a:off x="9722713" y="5669348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166" name="Title 1">
              <a:extLst>
                <a:ext uri="{FF2B5EF4-FFF2-40B4-BE49-F238E27FC236}">
                  <a16:creationId xmlns:a16="http://schemas.microsoft.com/office/drawing/2014/main" id="{E2DB93E9-97F3-471A-AA72-7921500698AD}"/>
                </a:ext>
              </a:extLst>
            </p:cNvPr>
            <p:cNvSpPr txBox="1">
              <a:spLocks/>
            </p:cNvSpPr>
            <p:nvPr/>
          </p:nvSpPr>
          <p:spPr>
            <a:xfrm>
              <a:off x="8813245" y="5895421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Containers</a:t>
              </a:r>
            </a:p>
          </p:txBody>
        </p:sp>
        <p:sp>
          <p:nvSpPr>
            <p:cNvPr id="167" name="Title 1">
              <a:extLst>
                <a:ext uri="{FF2B5EF4-FFF2-40B4-BE49-F238E27FC236}">
                  <a16:creationId xmlns:a16="http://schemas.microsoft.com/office/drawing/2014/main" id="{244C915B-5C1E-4174-8FD7-42DEAF41C8BB}"/>
                </a:ext>
              </a:extLst>
            </p:cNvPr>
            <p:cNvSpPr txBox="1">
              <a:spLocks/>
            </p:cNvSpPr>
            <p:nvPr/>
          </p:nvSpPr>
          <p:spPr>
            <a:xfrm>
              <a:off x="9906048" y="5895421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Containers</a:t>
              </a: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4708F8C2-5AC7-4515-BED3-C7DD6AE9C230}"/>
                </a:ext>
              </a:extLst>
            </p:cNvPr>
            <p:cNvGrpSpPr/>
            <p:nvPr/>
          </p:nvGrpSpPr>
          <p:grpSpPr>
            <a:xfrm>
              <a:off x="8776968" y="6079519"/>
              <a:ext cx="674040" cy="200439"/>
              <a:chOff x="8773830" y="4177977"/>
              <a:chExt cx="757312" cy="225202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C03E8594-9F9D-4B54-B1D7-AA4F26194086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C8AED67-C180-480B-8CAD-545E98051B90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E419546-3603-4CFC-98C6-BFE0A0FA0BA5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41ECFC9-8E25-492A-8E5F-29074E5D2727}"/>
                </a:ext>
              </a:extLst>
            </p:cNvPr>
            <p:cNvGrpSpPr/>
            <p:nvPr/>
          </p:nvGrpSpPr>
          <p:grpSpPr>
            <a:xfrm>
              <a:off x="9869771" y="6079519"/>
              <a:ext cx="674040" cy="200439"/>
              <a:chOff x="8773830" y="4177977"/>
              <a:chExt cx="757312" cy="225202"/>
            </a:xfrm>
          </p:grpSpPr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B389378-BF10-4E19-81A8-50FFF0D20683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6A50B9B-4792-42FE-9010-011B6F72131B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888999-9FD3-405C-BA87-49648962150D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CD2627-A4D9-4EEF-90FE-CFEF4171350F}"/>
              </a:ext>
            </a:extLst>
          </p:cNvPr>
          <p:cNvCxnSpPr>
            <a:cxnSpLocks/>
          </p:cNvCxnSpPr>
          <p:nvPr/>
        </p:nvCxnSpPr>
        <p:spPr>
          <a:xfrm flipH="1">
            <a:off x="8485555" y="5167233"/>
            <a:ext cx="1" cy="73152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334ABB7-74F0-4724-8EA4-34B77E51020C}"/>
              </a:ext>
            </a:extLst>
          </p:cNvPr>
          <p:cNvCxnSpPr>
            <a:cxnSpLocks/>
          </p:cNvCxnSpPr>
          <p:nvPr/>
        </p:nvCxnSpPr>
        <p:spPr>
          <a:xfrm flipH="1">
            <a:off x="9890387" y="5167233"/>
            <a:ext cx="1" cy="634589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0F16C869-BB0D-41AA-8E4F-27C6EC4FA1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66191" y="5087842"/>
            <a:ext cx="728188" cy="886968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DE5E04B2-CAEC-492A-B4FE-9C6092CBAFB9}"/>
              </a:ext>
            </a:extLst>
          </p:cNvPr>
          <p:cNvCxnSpPr>
            <a:cxnSpLocks/>
          </p:cNvCxnSpPr>
          <p:nvPr/>
        </p:nvCxnSpPr>
        <p:spPr>
          <a:xfrm rot="5400000">
            <a:off x="8928211" y="5039217"/>
            <a:ext cx="630936" cy="886968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E84D0993-01B5-407D-A48E-2C35BD74A726}"/>
              </a:ext>
            </a:extLst>
          </p:cNvPr>
          <p:cNvCxnSpPr>
            <a:cxnSpLocks/>
          </p:cNvCxnSpPr>
          <p:nvPr/>
        </p:nvCxnSpPr>
        <p:spPr>
          <a:xfrm flipV="1">
            <a:off x="6288384" y="2002134"/>
            <a:ext cx="2131622" cy="1188720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01B9354E-03D5-4143-9ACC-48519E22A872}"/>
              </a:ext>
            </a:extLst>
          </p:cNvPr>
          <p:cNvCxnSpPr>
            <a:cxnSpLocks/>
          </p:cNvCxnSpPr>
          <p:nvPr/>
        </p:nvCxnSpPr>
        <p:spPr>
          <a:xfrm>
            <a:off x="6288384" y="3624408"/>
            <a:ext cx="2131622" cy="1280160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E4E4E49-2C12-46E7-A6E8-22C2C27624E3}"/>
              </a:ext>
            </a:extLst>
          </p:cNvPr>
          <p:cNvGrpSpPr/>
          <p:nvPr/>
        </p:nvGrpSpPr>
        <p:grpSpPr>
          <a:xfrm>
            <a:off x="10870034" y="1463574"/>
            <a:ext cx="914400" cy="568369"/>
            <a:chOff x="9359918" y="536507"/>
            <a:chExt cx="914400" cy="568369"/>
          </a:xfrm>
        </p:grpSpPr>
        <p:sp>
          <p:nvSpPr>
            <p:cNvPr id="184" name="globe_2" title="Icon of a sphere made of lines">
              <a:extLst>
                <a:ext uri="{FF2B5EF4-FFF2-40B4-BE49-F238E27FC236}">
                  <a16:creationId xmlns:a16="http://schemas.microsoft.com/office/drawing/2014/main" id="{568B1FF9-C532-4C60-A15E-A309D6E3A9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34941" y="739116"/>
              <a:ext cx="365760" cy="365760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Title 1">
              <a:extLst>
                <a:ext uri="{FF2B5EF4-FFF2-40B4-BE49-F238E27FC236}">
                  <a16:creationId xmlns:a16="http://schemas.microsoft.com/office/drawing/2014/main" id="{66CD84C3-690D-4AC9-8226-5E01D7C2A79A}"/>
                </a:ext>
              </a:extLst>
            </p:cNvPr>
            <p:cNvSpPr txBox="1">
              <a:spLocks/>
            </p:cNvSpPr>
            <p:nvPr/>
          </p:nvSpPr>
          <p:spPr>
            <a:xfrm>
              <a:off x="9359918" y="536507"/>
              <a:ext cx="914400" cy="15388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Internet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9D2B41-EDC5-48FE-9EBF-2C74E1679BC2}"/>
              </a:ext>
            </a:extLst>
          </p:cNvPr>
          <p:cNvCxnSpPr>
            <a:cxnSpLocks/>
            <a:stCxn id="184" idx="0"/>
          </p:cNvCxnSpPr>
          <p:nvPr/>
        </p:nvCxnSpPr>
        <p:spPr>
          <a:xfrm flipH="1">
            <a:off x="10270112" y="1849609"/>
            <a:ext cx="87494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18237E2-4413-484B-A30E-38162D986C03}"/>
              </a:ext>
            </a:extLst>
          </p:cNvPr>
          <p:cNvGrpSpPr/>
          <p:nvPr/>
        </p:nvGrpSpPr>
        <p:grpSpPr>
          <a:xfrm>
            <a:off x="10870034" y="4371115"/>
            <a:ext cx="914400" cy="568369"/>
            <a:chOff x="9359918" y="536507"/>
            <a:chExt cx="914400" cy="568369"/>
          </a:xfrm>
        </p:grpSpPr>
        <p:sp>
          <p:nvSpPr>
            <p:cNvPr id="195" name="globe_2" title="Icon of a sphere made of lines">
              <a:extLst>
                <a:ext uri="{FF2B5EF4-FFF2-40B4-BE49-F238E27FC236}">
                  <a16:creationId xmlns:a16="http://schemas.microsoft.com/office/drawing/2014/main" id="{54EAFA06-EC27-463D-BB1E-BE2D650EBCA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34941" y="739116"/>
              <a:ext cx="365760" cy="365760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Title 1">
              <a:extLst>
                <a:ext uri="{FF2B5EF4-FFF2-40B4-BE49-F238E27FC236}">
                  <a16:creationId xmlns:a16="http://schemas.microsoft.com/office/drawing/2014/main" id="{021A644E-AC3C-46C0-9572-CABB2639C883}"/>
                </a:ext>
              </a:extLst>
            </p:cNvPr>
            <p:cNvSpPr txBox="1">
              <a:spLocks/>
            </p:cNvSpPr>
            <p:nvPr/>
          </p:nvSpPr>
          <p:spPr>
            <a:xfrm>
              <a:off x="9359918" y="536507"/>
              <a:ext cx="914400" cy="15388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Internet</a:t>
              </a:r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99936B2-B0AC-4071-9FBA-FAC40F081ED5}"/>
              </a:ext>
            </a:extLst>
          </p:cNvPr>
          <p:cNvCxnSpPr>
            <a:cxnSpLocks/>
            <a:stCxn id="195" idx="0"/>
          </p:cNvCxnSpPr>
          <p:nvPr/>
        </p:nvCxnSpPr>
        <p:spPr>
          <a:xfrm flipH="1">
            <a:off x="10270112" y="4757150"/>
            <a:ext cx="87494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FB16AED8-BB34-A946-A536-CAD6DB063C3A}"/>
              </a:ext>
            </a:extLst>
          </p:cNvPr>
          <p:cNvSpPr txBox="1"/>
          <p:nvPr/>
        </p:nvSpPr>
        <p:spPr>
          <a:xfrm>
            <a:off x="4436319" y="1492210"/>
            <a:ext cx="129813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kubectl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etc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6032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6" grpId="0"/>
      <p:bldP spid="37" grpId="0" animBg="1"/>
      <p:bldP spid="113" grpId="0"/>
      <p:bldP spid="114" grpId="0" animBg="1"/>
      <p:bldP spid="115" grpId="0"/>
      <p:bldP spid="147" grpId="0" animBg="1"/>
      <p:bldP spid="1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1162"/>
          </a:xfrm>
        </p:spPr>
        <p:txBody>
          <a:bodyPr/>
          <a:lstStyle/>
          <a:p>
            <a:r>
              <a:rPr lang="en-US" dirty="0"/>
              <a:t>How Kubernetes Works with Windows Server Containers</a:t>
            </a:r>
            <a:endParaRPr lang="en-US" dirty="0">
              <a:solidFill>
                <a:srgbClr val="0078D4"/>
              </a:solidFill>
            </a:endParaRPr>
          </a:p>
        </p:txBody>
      </p:sp>
      <p:sp>
        <p:nvSpPr>
          <p:cNvPr id="32" name="Title 16">
            <a:extLst>
              <a:ext uri="{FF2B5EF4-FFF2-40B4-BE49-F238E27FC236}">
                <a16:creationId xmlns:a16="http://schemas.microsoft.com/office/drawing/2014/main" id="{6CCD14EC-B2FF-4456-8F80-FB8E414D64EB}"/>
              </a:ext>
            </a:extLst>
          </p:cNvPr>
          <p:cNvSpPr txBox="1">
            <a:spLocks/>
          </p:cNvSpPr>
          <p:nvPr/>
        </p:nvSpPr>
        <p:spPr>
          <a:xfrm>
            <a:off x="465138" y="2006209"/>
            <a:ext cx="3182112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marR="0" lvl="0" indent="-27432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Kubernetes users communicate with API server and apply desired state</a:t>
            </a:r>
          </a:p>
        </p:txBody>
      </p:sp>
      <p:sp>
        <p:nvSpPr>
          <p:cNvPr id="33" name="Title 16">
            <a:extLst>
              <a:ext uri="{FF2B5EF4-FFF2-40B4-BE49-F238E27FC236}">
                <a16:creationId xmlns:a16="http://schemas.microsoft.com/office/drawing/2014/main" id="{953276A8-B841-464C-90C2-392399D41089}"/>
              </a:ext>
            </a:extLst>
          </p:cNvPr>
          <p:cNvSpPr txBox="1">
            <a:spLocks/>
          </p:cNvSpPr>
          <p:nvPr/>
        </p:nvSpPr>
        <p:spPr>
          <a:xfrm>
            <a:off x="465138" y="3016849"/>
            <a:ext cx="3182112" cy="49244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marR="0" lvl="0" indent="-27432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Master nodes actively enforce desired state on worker nodes</a:t>
            </a:r>
          </a:p>
        </p:txBody>
      </p:sp>
      <p:sp>
        <p:nvSpPr>
          <p:cNvPr id="34" name="Title 16">
            <a:extLst>
              <a:ext uri="{FF2B5EF4-FFF2-40B4-BE49-F238E27FC236}">
                <a16:creationId xmlns:a16="http://schemas.microsoft.com/office/drawing/2014/main" id="{A064D7C0-59DC-447E-81D6-6970B6FE6ADB}"/>
              </a:ext>
            </a:extLst>
          </p:cNvPr>
          <p:cNvSpPr txBox="1">
            <a:spLocks/>
          </p:cNvSpPr>
          <p:nvPr/>
        </p:nvSpPr>
        <p:spPr>
          <a:xfrm>
            <a:off x="465138" y="3781267"/>
            <a:ext cx="3182112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320" marR="0" lvl="0" indent="-27432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Worker nodes support communication between containers</a:t>
            </a:r>
          </a:p>
        </p:txBody>
      </p:sp>
      <p:sp>
        <p:nvSpPr>
          <p:cNvPr id="36" name="Title 16">
            <a:extLst>
              <a:ext uri="{FF2B5EF4-FFF2-40B4-BE49-F238E27FC236}">
                <a16:creationId xmlns:a16="http://schemas.microsoft.com/office/drawing/2014/main" id="{AAD1C7D4-00FA-49BC-9283-D329E8A35078}"/>
              </a:ext>
            </a:extLst>
          </p:cNvPr>
          <p:cNvSpPr txBox="1">
            <a:spLocks/>
          </p:cNvSpPr>
          <p:nvPr/>
        </p:nvSpPr>
        <p:spPr>
          <a:xfrm>
            <a:off x="465138" y="4791908"/>
            <a:ext cx="3182112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buFont typeface="+mj-lt"/>
              <a:buAutoNum type="arabicPeriod" startAt="4"/>
              <a:defRPr/>
            </a:pPr>
            <a:r>
              <a:rPr lang="en-US" sz="1600" b="0" spc="0">
                <a:solidFill>
                  <a:srgbClr val="0078D4"/>
                </a:solidFill>
                <a:latin typeface="Segoe UI" panose="020B0502040204020203" pitchFamily="34" charset="0"/>
              </a:rPr>
              <a:t>Worker nodes support communication from the</a:t>
            </a:r>
            <a:br>
              <a:rPr lang="en-US" sz="1600" b="0" spc="0">
                <a:solidFill>
                  <a:srgbClr val="0078D4"/>
                </a:solidFill>
                <a:latin typeface="Segoe UI" panose="020B0502040204020203" pitchFamily="34" charset="0"/>
              </a:rPr>
            </a:br>
            <a:r>
              <a:rPr lang="en-US" sz="1600" b="0" spc="0">
                <a:solidFill>
                  <a:srgbClr val="0078D4"/>
                </a:solidFill>
                <a:latin typeface="Segoe UI" panose="020B0502040204020203" pitchFamily="34" charset="0"/>
              </a:rPr>
              <a:t>Internet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8B8FD90-BEE1-4831-8C9A-E621E8D629AF}"/>
              </a:ext>
            </a:extLst>
          </p:cNvPr>
          <p:cNvSpPr/>
          <p:nvPr/>
        </p:nvSpPr>
        <p:spPr bwMode="auto">
          <a:xfrm>
            <a:off x="4839555" y="2762470"/>
            <a:ext cx="2363527" cy="2420946"/>
          </a:xfrm>
          <a:prstGeom prst="roundRect">
            <a:avLst>
              <a:gd name="adj" fmla="val 3125"/>
            </a:avLst>
          </a:prstGeom>
          <a:solidFill>
            <a:schemeClr val="bg1"/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0F6BF1-27D2-46A1-BBA2-F615C252D7E2}"/>
              </a:ext>
            </a:extLst>
          </p:cNvPr>
          <p:cNvGrpSpPr/>
          <p:nvPr/>
        </p:nvGrpSpPr>
        <p:grpSpPr>
          <a:xfrm>
            <a:off x="5609838" y="1172806"/>
            <a:ext cx="822960" cy="1184981"/>
            <a:chOff x="10070502" y="1600600"/>
            <a:chExt cx="822960" cy="1184981"/>
          </a:xfrm>
        </p:grpSpPr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D56B895A-068A-4E1D-85FB-6DD97A1AC752}"/>
                </a:ext>
              </a:extLst>
            </p:cNvPr>
            <p:cNvSpPr txBox="1">
              <a:spLocks/>
            </p:cNvSpPr>
            <p:nvPr/>
          </p:nvSpPr>
          <p:spPr>
            <a:xfrm>
              <a:off x="10123192" y="1600600"/>
              <a:ext cx="717581" cy="30777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1419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Kubernetes control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610D1899-185F-4F7B-840F-7A4894DF458E}"/>
                </a:ext>
              </a:extLst>
            </p:cNvPr>
            <p:cNvSpPr/>
            <p:nvPr/>
          </p:nvSpPr>
          <p:spPr bwMode="auto">
            <a:xfrm>
              <a:off x="10070502" y="1962621"/>
              <a:ext cx="822960" cy="822960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640D0AD-9788-464A-BF58-8FFDFB411D03}"/>
                </a:ext>
              </a:extLst>
            </p:cNvPr>
            <p:cNvGrpSpPr/>
            <p:nvPr/>
          </p:nvGrpSpPr>
          <p:grpSpPr>
            <a:xfrm>
              <a:off x="10227777" y="2133941"/>
              <a:ext cx="508410" cy="480321"/>
              <a:chOff x="3172902" y="4132385"/>
              <a:chExt cx="355417" cy="335781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A5CCEE4-17F9-4A67-B143-54A7A4D06E57}"/>
                  </a:ext>
                </a:extLst>
              </p:cNvPr>
              <p:cNvGrpSpPr/>
              <p:nvPr/>
            </p:nvGrpSpPr>
            <p:grpSpPr>
              <a:xfrm>
                <a:off x="3234030" y="4132385"/>
                <a:ext cx="233160" cy="110531"/>
                <a:chOff x="3234867" y="4132385"/>
                <a:chExt cx="233160" cy="110531"/>
              </a:xfrm>
            </p:grpSpPr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080B1477-7820-407A-8B8E-D03B533591B8}"/>
                    </a:ext>
                  </a:extLst>
                </p:cNvPr>
                <p:cNvSpPr/>
                <p:nvPr/>
              </p:nvSpPr>
              <p:spPr>
                <a:xfrm>
                  <a:off x="3234867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53C1AF85-8097-4DE8-8D21-D19FFFBB36E5}"/>
                    </a:ext>
                  </a:extLst>
                </p:cNvPr>
                <p:cNvSpPr/>
                <p:nvPr/>
              </p:nvSpPr>
              <p:spPr>
                <a:xfrm>
                  <a:off x="3367170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DBEFA0A-635E-4032-97BF-A3DDD2843EC9}"/>
                  </a:ext>
                </a:extLst>
              </p:cNvPr>
              <p:cNvGrpSpPr/>
              <p:nvPr/>
            </p:nvGrpSpPr>
            <p:grpSpPr>
              <a:xfrm>
                <a:off x="3172902" y="4245010"/>
                <a:ext cx="355417" cy="110531"/>
                <a:chOff x="3172902" y="4244590"/>
                <a:chExt cx="355417" cy="110531"/>
              </a:xfrm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9E4E9353-2E7A-4B39-992E-632D4E09CAA9}"/>
                    </a:ext>
                  </a:extLst>
                </p:cNvPr>
                <p:cNvSpPr/>
                <p:nvPr/>
              </p:nvSpPr>
              <p:spPr>
                <a:xfrm>
                  <a:off x="317290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FF9220AC-5698-433E-9615-80F477F4F365}"/>
                    </a:ext>
                  </a:extLst>
                </p:cNvPr>
                <p:cNvSpPr/>
                <p:nvPr/>
              </p:nvSpPr>
              <p:spPr>
                <a:xfrm>
                  <a:off x="330018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BC339AF9-CD3B-49B0-8735-CC8A9947DE80}"/>
                    </a:ext>
                  </a:extLst>
                </p:cNvPr>
                <p:cNvSpPr/>
                <p:nvPr/>
              </p:nvSpPr>
              <p:spPr>
                <a:xfrm>
                  <a:off x="3427462" y="4244590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7D7FC27-199D-4A13-9A47-8079BF854213}"/>
                  </a:ext>
                </a:extLst>
              </p:cNvPr>
              <p:cNvGrpSpPr/>
              <p:nvPr/>
            </p:nvGrpSpPr>
            <p:grpSpPr>
              <a:xfrm>
                <a:off x="3234030" y="4357635"/>
                <a:ext cx="233160" cy="110531"/>
                <a:chOff x="3234867" y="4132385"/>
                <a:chExt cx="233160" cy="110531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38038574-2850-4F43-B43B-F6D908B7FA25}"/>
                    </a:ext>
                  </a:extLst>
                </p:cNvPr>
                <p:cNvSpPr/>
                <p:nvPr/>
              </p:nvSpPr>
              <p:spPr>
                <a:xfrm>
                  <a:off x="3234867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D81A90C2-39CD-4542-8E09-5D7E93E18FE3}"/>
                    </a:ext>
                  </a:extLst>
                </p:cNvPr>
                <p:cNvSpPr/>
                <p:nvPr/>
              </p:nvSpPr>
              <p:spPr>
                <a:xfrm>
                  <a:off x="3367170" y="4132385"/>
                  <a:ext cx="100857" cy="110531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78D4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F561697-6967-47E4-89B3-8F4EF4E01B99}"/>
              </a:ext>
            </a:extLst>
          </p:cNvPr>
          <p:cNvGrpSpPr/>
          <p:nvPr/>
        </p:nvGrpSpPr>
        <p:grpSpPr>
          <a:xfrm>
            <a:off x="5720575" y="2973337"/>
            <a:ext cx="601487" cy="703174"/>
            <a:chOff x="5225756" y="3078294"/>
            <a:chExt cx="601487" cy="703174"/>
          </a:xfrm>
        </p:grpSpPr>
        <p:sp>
          <p:nvSpPr>
            <p:cNvPr id="82" name="Title 1">
              <a:extLst>
                <a:ext uri="{FF2B5EF4-FFF2-40B4-BE49-F238E27FC236}">
                  <a16:creationId xmlns:a16="http://schemas.microsoft.com/office/drawing/2014/main" id="{0AEC0563-0D7B-4A31-B5AC-8BAFF7C6231B}"/>
                </a:ext>
              </a:extLst>
            </p:cNvPr>
            <p:cNvSpPr txBox="1">
              <a:spLocks/>
            </p:cNvSpPr>
            <p:nvPr/>
          </p:nvSpPr>
          <p:spPr>
            <a:xfrm>
              <a:off x="5225756" y="3078294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API server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E6DBE90D-A314-404D-8D02-25F552BC1106}"/>
                </a:ext>
              </a:extLst>
            </p:cNvPr>
            <p:cNvSpPr/>
            <p:nvPr/>
          </p:nvSpPr>
          <p:spPr bwMode="auto">
            <a:xfrm>
              <a:off x="5259976" y="3247879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84" name="plug" title="Icon of a power plug showing an A to B connection">
              <a:extLst>
                <a:ext uri="{FF2B5EF4-FFF2-40B4-BE49-F238E27FC236}">
                  <a16:creationId xmlns:a16="http://schemas.microsoft.com/office/drawing/2014/main" id="{8F8176DB-A5C2-45BA-B044-204D98BA08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73193" y="3369100"/>
              <a:ext cx="307154" cy="291146"/>
            </a:xfrm>
            <a:custGeom>
              <a:avLst/>
              <a:gdLst>
                <a:gd name="T0" fmla="*/ 169 w 346"/>
                <a:gd name="T1" fmla="*/ 90 h 328"/>
                <a:gd name="T2" fmla="*/ 199 w 346"/>
                <a:gd name="T3" fmla="*/ 61 h 328"/>
                <a:gd name="T4" fmla="*/ 279 w 346"/>
                <a:gd name="T5" fmla="*/ 63 h 328"/>
                <a:gd name="T6" fmla="*/ 279 w 346"/>
                <a:gd name="T7" fmla="*/ 63 h 328"/>
                <a:gd name="T8" fmla="*/ 277 w 346"/>
                <a:gd name="T9" fmla="*/ 143 h 328"/>
                <a:gd name="T10" fmla="*/ 247 w 346"/>
                <a:gd name="T11" fmla="*/ 172 h 328"/>
                <a:gd name="T12" fmla="*/ 169 w 346"/>
                <a:gd name="T13" fmla="*/ 90 h 328"/>
                <a:gd name="T14" fmla="*/ 279 w 346"/>
                <a:gd name="T15" fmla="*/ 63 h 328"/>
                <a:gd name="T16" fmla="*/ 346 w 346"/>
                <a:gd name="T17" fmla="*/ 0 h 328"/>
                <a:gd name="T18" fmla="*/ 99 w 346"/>
                <a:gd name="T19" fmla="*/ 156 h 328"/>
                <a:gd name="T20" fmla="*/ 69 w 346"/>
                <a:gd name="T21" fmla="*/ 185 h 328"/>
                <a:gd name="T22" fmla="*/ 67 w 346"/>
                <a:gd name="T23" fmla="*/ 265 h 328"/>
                <a:gd name="T24" fmla="*/ 67 w 346"/>
                <a:gd name="T25" fmla="*/ 265 h 328"/>
                <a:gd name="T26" fmla="*/ 147 w 346"/>
                <a:gd name="T27" fmla="*/ 267 h 328"/>
                <a:gd name="T28" fmla="*/ 177 w 346"/>
                <a:gd name="T29" fmla="*/ 238 h 328"/>
                <a:gd name="T30" fmla="*/ 99 w 346"/>
                <a:gd name="T31" fmla="*/ 156 h 328"/>
                <a:gd name="T32" fmla="*/ 67 w 346"/>
                <a:gd name="T33" fmla="*/ 265 h 328"/>
                <a:gd name="T34" fmla="*/ 0 w 346"/>
                <a:gd name="T35" fmla="*/ 328 h 328"/>
                <a:gd name="T36" fmla="*/ 157 w 346"/>
                <a:gd name="T37" fmla="*/ 143 h 328"/>
                <a:gd name="T38" fmla="*/ 120 w 346"/>
                <a:gd name="T39" fmla="*/ 178 h 328"/>
                <a:gd name="T40" fmla="*/ 193 w 346"/>
                <a:gd name="T41" fmla="*/ 181 h 328"/>
                <a:gd name="T42" fmla="*/ 156 w 346"/>
                <a:gd name="T43" fmla="*/ 21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328">
                  <a:moveTo>
                    <a:pt x="169" y="90"/>
                  </a:moveTo>
                  <a:cubicBezTo>
                    <a:pt x="199" y="61"/>
                    <a:pt x="199" y="61"/>
                    <a:pt x="199" y="61"/>
                  </a:cubicBezTo>
                  <a:cubicBezTo>
                    <a:pt x="222" y="40"/>
                    <a:pt x="258" y="41"/>
                    <a:pt x="279" y="63"/>
                  </a:cubicBezTo>
                  <a:cubicBezTo>
                    <a:pt x="279" y="63"/>
                    <a:pt x="279" y="63"/>
                    <a:pt x="279" y="63"/>
                  </a:cubicBezTo>
                  <a:cubicBezTo>
                    <a:pt x="300" y="86"/>
                    <a:pt x="300" y="122"/>
                    <a:pt x="277" y="143"/>
                  </a:cubicBezTo>
                  <a:cubicBezTo>
                    <a:pt x="247" y="172"/>
                    <a:pt x="247" y="172"/>
                    <a:pt x="247" y="172"/>
                  </a:cubicBezTo>
                  <a:lnTo>
                    <a:pt x="169" y="90"/>
                  </a:lnTo>
                  <a:close/>
                  <a:moveTo>
                    <a:pt x="279" y="63"/>
                  </a:moveTo>
                  <a:cubicBezTo>
                    <a:pt x="346" y="0"/>
                    <a:pt x="346" y="0"/>
                    <a:pt x="346" y="0"/>
                  </a:cubicBezTo>
                  <a:moveTo>
                    <a:pt x="99" y="156"/>
                  </a:moveTo>
                  <a:cubicBezTo>
                    <a:pt x="69" y="185"/>
                    <a:pt x="69" y="185"/>
                    <a:pt x="69" y="185"/>
                  </a:cubicBezTo>
                  <a:cubicBezTo>
                    <a:pt x="46" y="206"/>
                    <a:pt x="46" y="242"/>
                    <a:pt x="67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88" y="287"/>
                    <a:pt x="124" y="288"/>
                    <a:pt x="147" y="267"/>
                  </a:cubicBezTo>
                  <a:cubicBezTo>
                    <a:pt x="177" y="238"/>
                    <a:pt x="177" y="238"/>
                    <a:pt x="177" y="238"/>
                  </a:cubicBezTo>
                  <a:lnTo>
                    <a:pt x="99" y="156"/>
                  </a:lnTo>
                  <a:close/>
                  <a:moveTo>
                    <a:pt x="67" y="265"/>
                  </a:moveTo>
                  <a:cubicBezTo>
                    <a:pt x="0" y="328"/>
                    <a:pt x="0" y="328"/>
                    <a:pt x="0" y="328"/>
                  </a:cubicBezTo>
                  <a:moveTo>
                    <a:pt x="157" y="143"/>
                  </a:moveTo>
                  <a:cubicBezTo>
                    <a:pt x="120" y="178"/>
                    <a:pt x="120" y="178"/>
                    <a:pt x="120" y="178"/>
                  </a:cubicBezTo>
                  <a:moveTo>
                    <a:pt x="193" y="181"/>
                  </a:moveTo>
                  <a:cubicBezTo>
                    <a:pt x="156" y="216"/>
                    <a:pt x="156" y="216"/>
                    <a:pt x="156" y="216"/>
                  </a:cubicBezTo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0C09C21-8C28-46A3-ACA0-83CA3376C761}"/>
              </a:ext>
            </a:extLst>
          </p:cNvPr>
          <p:cNvGrpSpPr/>
          <p:nvPr/>
        </p:nvGrpSpPr>
        <p:grpSpPr>
          <a:xfrm>
            <a:off x="4903903" y="3954777"/>
            <a:ext cx="1110459" cy="1121362"/>
            <a:chOff x="4871241" y="3960674"/>
            <a:chExt cx="1110459" cy="1121362"/>
          </a:xfrm>
        </p:grpSpPr>
        <p:sp>
          <p:nvSpPr>
            <p:cNvPr id="86" name="Title 1">
              <a:extLst>
                <a:ext uri="{FF2B5EF4-FFF2-40B4-BE49-F238E27FC236}">
                  <a16:creationId xmlns:a16="http://schemas.microsoft.com/office/drawing/2014/main" id="{54D16E87-8383-44E5-8384-76BEB7D1914F}"/>
                </a:ext>
              </a:extLst>
            </p:cNvPr>
            <p:cNvSpPr txBox="1">
              <a:spLocks/>
            </p:cNvSpPr>
            <p:nvPr/>
          </p:nvSpPr>
          <p:spPr>
            <a:xfrm>
              <a:off x="4871241" y="4835815"/>
              <a:ext cx="1110459" cy="24622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replication, namespace, serviceaccounts, etc.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CC75B00-F129-45CF-9CE9-D86DFCF499D2}"/>
                </a:ext>
              </a:extLst>
            </p:cNvPr>
            <p:cNvGrpSpPr/>
            <p:nvPr/>
          </p:nvGrpSpPr>
          <p:grpSpPr>
            <a:xfrm>
              <a:off x="5125453" y="3960674"/>
              <a:ext cx="601487" cy="826284"/>
              <a:chOff x="5175257" y="3960674"/>
              <a:chExt cx="601487" cy="826284"/>
            </a:xfrm>
          </p:grpSpPr>
          <p:sp>
            <p:nvSpPr>
              <p:cNvPr id="88" name="Title 1">
                <a:extLst>
                  <a:ext uri="{FF2B5EF4-FFF2-40B4-BE49-F238E27FC236}">
                    <a16:creationId xmlns:a16="http://schemas.microsoft.com/office/drawing/2014/main" id="{B8E8559D-D729-44D0-8078-81B77B3847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5257" y="3960674"/>
                <a:ext cx="601487" cy="246221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-controller-manager</a:t>
                </a:r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705F614D-F8EB-490F-AAE4-5B6A4A9D8391}"/>
                  </a:ext>
                </a:extLst>
              </p:cNvPr>
              <p:cNvSpPr/>
              <p:nvPr/>
            </p:nvSpPr>
            <p:spPr bwMode="auto">
              <a:xfrm>
                <a:off x="5209477" y="4253369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0" name="remote" title="Icon of a remote control">
                <a:extLst>
                  <a:ext uri="{FF2B5EF4-FFF2-40B4-BE49-F238E27FC236}">
                    <a16:creationId xmlns:a16="http://schemas.microsoft.com/office/drawing/2014/main" id="{4DAA32BA-B226-4744-A4C3-2B2D926CE8C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399859" y="4337283"/>
                <a:ext cx="152825" cy="365760"/>
              </a:xfrm>
              <a:custGeom>
                <a:avLst/>
                <a:gdLst>
                  <a:gd name="T0" fmla="*/ 87 w 107"/>
                  <a:gd name="T1" fmla="*/ 188 h 261"/>
                  <a:gd name="T2" fmla="*/ 71 w 107"/>
                  <a:gd name="T3" fmla="*/ 261 h 261"/>
                  <a:gd name="T4" fmla="*/ 19 w 107"/>
                  <a:gd name="T5" fmla="*/ 245 h 261"/>
                  <a:gd name="T6" fmla="*/ 0 w 107"/>
                  <a:gd name="T7" fmla="*/ 110 h 261"/>
                  <a:gd name="T8" fmla="*/ 18 w 107"/>
                  <a:gd name="T9" fmla="*/ 0 h 261"/>
                  <a:gd name="T10" fmla="*/ 107 w 107"/>
                  <a:gd name="T11" fmla="*/ 18 h 261"/>
                  <a:gd name="T12" fmla="*/ 54 w 107"/>
                  <a:gd name="T13" fmla="*/ 35 h 261"/>
                  <a:gd name="T14" fmla="*/ 52 w 107"/>
                  <a:gd name="T15" fmla="*/ 36 h 261"/>
                  <a:gd name="T16" fmla="*/ 54 w 107"/>
                  <a:gd name="T17" fmla="*/ 35 h 261"/>
                  <a:gd name="T18" fmla="*/ 70 w 107"/>
                  <a:gd name="T19" fmla="*/ 52 h 261"/>
                  <a:gd name="T20" fmla="*/ 72 w 107"/>
                  <a:gd name="T21" fmla="*/ 54 h 261"/>
                  <a:gd name="T22" fmla="*/ 37 w 107"/>
                  <a:gd name="T23" fmla="*/ 52 h 261"/>
                  <a:gd name="T24" fmla="*/ 35 w 107"/>
                  <a:gd name="T25" fmla="*/ 54 h 261"/>
                  <a:gd name="T26" fmla="*/ 37 w 107"/>
                  <a:gd name="T27" fmla="*/ 52 h 261"/>
                  <a:gd name="T28" fmla="*/ 70 w 107"/>
                  <a:gd name="T29" fmla="*/ 86 h 261"/>
                  <a:gd name="T30" fmla="*/ 72 w 107"/>
                  <a:gd name="T31" fmla="*/ 88 h 261"/>
                  <a:gd name="T32" fmla="*/ 37 w 107"/>
                  <a:gd name="T33" fmla="*/ 86 h 261"/>
                  <a:gd name="T34" fmla="*/ 35 w 107"/>
                  <a:gd name="T35" fmla="*/ 88 h 261"/>
                  <a:gd name="T36" fmla="*/ 37 w 107"/>
                  <a:gd name="T37" fmla="*/ 86 h 261"/>
                  <a:gd name="T38" fmla="*/ 70 w 107"/>
                  <a:gd name="T39" fmla="*/ 121 h 261"/>
                  <a:gd name="T40" fmla="*/ 72 w 107"/>
                  <a:gd name="T41" fmla="*/ 123 h 261"/>
                  <a:gd name="T42" fmla="*/ 37 w 107"/>
                  <a:gd name="T43" fmla="*/ 121 h 261"/>
                  <a:gd name="T44" fmla="*/ 35 w 107"/>
                  <a:gd name="T45" fmla="*/ 123 h 261"/>
                  <a:gd name="T46" fmla="*/ 37 w 107"/>
                  <a:gd name="T47" fmla="*/ 121 h 261"/>
                  <a:gd name="T48" fmla="*/ 52 w 107"/>
                  <a:gd name="T49" fmla="*/ 69 h 261"/>
                  <a:gd name="T50" fmla="*/ 54 w 107"/>
                  <a:gd name="T51" fmla="*/ 71 h 261"/>
                  <a:gd name="T52" fmla="*/ 54 w 107"/>
                  <a:gd name="T53" fmla="*/ 156 h 261"/>
                  <a:gd name="T54" fmla="*/ 52 w 107"/>
                  <a:gd name="T55" fmla="*/ 158 h 261"/>
                  <a:gd name="T56" fmla="*/ 54 w 107"/>
                  <a:gd name="T57" fmla="*/ 156 h 261"/>
                  <a:gd name="T58" fmla="*/ 52 w 107"/>
                  <a:gd name="T59" fmla="*/ 191 h 261"/>
                  <a:gd name="T60" fmla="*/ 54 w 107"/>
                  <a:gd name="T61" fmla="*/ 192 h 261"/>
                  <a:gd name="T62" fmla="*/ 54 w 107"/>
                  <a:gd name="T63" fmla="*/ 226 h 261"/>
                  <a:gd name="T64" fmla="*/ 52 w 107"/>
                  <a:gd name="T65" fmla="*/ 227 h 261"/>
                  <a:gd name="T66" fmla="*/ 54 w 107"/>
                  <a:gd name="T67" fmla="*/ 22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7" h="261">
                    <a:moveTo>
                      <a:pt x="106" y="110"/>
                    </a:moveTo>
                    <a:cubicBezTo>
                      <a:pt x="87" y="188"/>
                      <a:pt x="87" y="188"/>
                      <a:pt x="87" y="188"/>
                    </a:cubicBezTo>
                    <a:cubicBezTo>
                      <a:pt x="87" y="245"/>
                      <a:pt x="87" y="245"/>
                      <a:pt x="87" y="245"/>
                    </a:cubicBezTo>
                    <a:cubicBezTo>
                      <a:pt x="87" y="254"/>
                      <a:pt x="80" y="261"/>
                      <a:pt x="71" y="261"/>
                    </a:cubicBezTo>
                    <a:cubicBezTo>
                      <a:pt x="35" y="261"/>
                      <a:pt x="35" y="261"/>
                      <a:pt x="35" y="261"/>
                    </a:cubicBezTo>
                    <a:cubicBezTo>
                      <a:pt x="26" y="261"/>
                      <a:pt x="19" y="254"/>
                      <a:pt x="19" y="245"/>
                    </a:cubicBezTo>
                    <a:cubicBezTo>
                      <a:pt x="19" y="188"/>
                      <a:pt x="19" y="188"/>
                      <a:pt x="19" y="188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9" y="0"/>
                      <a:pt x="107" y="8"/>
                      <a:pt x="107" y="18"/>
                    </a:cubicBezTo>
                    <a:lnTo>
                      <a:pt x="106" y="110"/>
                    </a:lnTo>
                    <a:close/>
                    <a:moveTo>
                      <a:pt x="54" y="35"/>
                    </a:move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4" y="36"/>
                      <a:pt x="54" y="36"/>
                      <a:pt x="54" y="36"/>
                    </a:cubicBezTo>
                    <a:lnTo>
                      <a:pt x="54" y="35"/>
                    </a:lnTo>
                    <a:close/>
                    <a:moveTo>
                      <a:pt x="72" y="52"/>
                    </a:moveTo>
                    <a:cubicBezTo>
                      <a:pt x="70" y="52"/>
                      <a:pt x="70" y="52"/>
                      <a:pt x="70" y="52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72" y="54"/>
                      <a:pt x="72" y="54"/>
                      <a:pt x="72" y="54"/>
                    </a:cubicBezTo>
                    <a:lnTo>
                      <a:pt x="72" y="52"/>
                    </a:lnTo>
                    <a:close/>
                    <a:moveTo>
                      <a:pt x="37" y="52"/>
                    </a:move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7" y="54"/>
                      <a:pt x="37" y="54"/>
                      <a:pt x="37" y="54"/>
                    </a:cubicBezTo>
                    <a:lnTo>
                      <a:pt x="37" y="52"/>
                    </a:lnTo>
                    <a:close/>
                    <a:moveTo>
                      <a:pt x="72" y="86"/>
                    </a:moveTo>
                    <a:cubicBezTo>
                      <a:pt x="70" y="86"/>
                      <a:pt x="70" y="86"/>
                      <a:pt x="70" y="86"/>
                    </a:cubicBezTo>
                    <a:cubicBezTo>
                      <a:pt x="70" y="88"/>
                      <a:pt x="70" y="88"/>
                      <a:pt x="70" y="88"/>
                    </a:cubicBezTo>
                    <a:cubicBezTo>
                      <a:pt x="72" y="88"/>
                      <a:pt x="72" y="88"/>
                      <a:pt x="72" y="88"/>
                    </a:cubicBezTo>
                    <a:lnTo>
                      <a:pt x="72" y="86"/>
                    </a:lnTo>
                    <a:close/>
                    <a:moveTo>
                      <a:pt x="37" y="86"/>
                    </a:moveTo>
                    <a:cubicBezTo>
                      <a:pt x="35" y="86"/>
                      <a:pt x="35" y="86"/>
                      <a:pt x="35" y="86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7" y="88"/>
                      <a:pt x="37" y="88"/>
                      <a:pt x="37" y="88"/>
                    </a:cubicBezTo>
                    <a:lnTo>
                      <a:pt x="37" y="86"/>
                    </a:lnTo>
                    <a:close/>
                    <a:moveTo>
                      <a:pt x="72" y="121"/>
                    </a:moveTo>
                    <a:cubicBezTo>
                      <a:pt x="70" y="121"/>
                      <a:pt x="70" y="121"/>
                      <a:pt x="70" y="121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72" y="123"/>
                      <a:pt x="72" y="123"/>
                      <a:pt x="72" y="123"/>
                    </a:cubicBezTo>
                    <a:lnTo>
                      <a:pt x="72" y="121"/>
                    </a:lnTo>
                    <a:close/>
                    <a:moveTo>
                      <a:pt x="37" y="121"/>
                    </a:move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7" y="123"/>
                      <a:pt x="37" y="123"/>
                      <a:pt x="37" y="123"/>
                    </a:cubicBezTo>
                    <a:lnTo>
                      <a:pt x="37" y="121"/>
                    </a:lnTo>
                    <a:close/>
                    <a:moveTo>
                      <a:pt x="54" y="69"/>
                    </a:move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4" y="71"/>
                      <a:pt x="54" y="71"/>
                      <a:pt x="54" y="71"/>
                    </a:cubicBezTo>
                    <a:lnTo>
                      <a:pt x="54" y="69"/>
                    </a:lnTo>
                    <a:close/>
                    <a:moveTo>
                      <a:pt x="54" y="156"/>
                    </a:moveTo>
                    <a:cubicBezTo>
                      <a:pt x="52" y="156"/>
                      <a:pt x="52" y="156"/>
                      <a:pt x="52" y="156"/>
                    </a:cubicBezTo>
                    <a:cubicBezTo>
                      <a:pt x="52" y="158"/>
                      <a:pt x="52" y="158"/>
                      <a:pt x="52" y="158"/>
                    </a:cubicBezTo>
                    <a:cubicBezTo>
                      <a:pt x="54" y="158"/>
                      <a:pt x="54" y="158"/>
                      <a:pt x="54" y="158"/>
                    </a:cubicBezTo>
                    <a:lnTo>
                      <a:pt x="54" y="156"/>
                    </a:lnTo>
                    <a:close/>
                    <a:moveTo>
                      <a:pt x="54" y="191"/>
                    </a:moveTo>
                    <a:cubicBezTo>
                      <a:pt x="52" y="191"/>
                      <a:pt x="52" y="191"/>
                      <a:pt x="52" y="191"/>
                    </a:cubicBezTo>
                    <a:cubicBezTo>
                      <a:pt x="52" y="192"/>
                      <a:pt x="52" y="192"/>
                      <a:pt x="52" y="192"/>
                    </a:cubicBezTo>
                    <a:cubicBezTo>
                      <a:pt x="54" y="192"/>
                      <a:pt x="54" y="192"/>
                      <a:pt x="54" y="192"/>
                    </a:cubicBezTo>
                    <a:lnTo>
                      <a:pt x="54" y="191"/>
                    </a:lnTo>
                    <a:close/>
                    <a:moveTo>
                      <a:pt x="54" y="226"/>
                    </a:moveTo>
                    <a:cubicBezTo>
                      <a:pt x="52" y="226"/>
                      <a:pt x="52" y="226"/>
                      <a:pt x="52" y="226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7"/>
                      <a:pt x="54" y="227"/>
                      <a:pt x="54" y="227"/>
                    </a:cubicBezTo>
                    <a:lnTo>
                      <a:pt x="54" y="226"/>
                    </a:lnTo>
                    <a:close/>
                  </a:path>
                </a:pathLst>
              </a:custGeom>
              <a:noFill/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7E7C667-D19F-47D1-9F58-D50777D57DE0}"/>
              </a:ext>
            </a:extLst>
          </p:cNvPr>
          <p:cNvGrpSpPr/>
          <p:nvPr/>
        </p:nvGrpSpPr>
        <p:grpSpPr>
          <a:xfrm>
            <a:off x="6283034" y="4076697"/>
            <a:ext cx="601487" cy="703174"/>
            <a:chOff x="6300176" y="4082594"/>
            <a:chExt cx="601487" cy="703174"/>
          </a:xfrm>
        </p:grpSpPr>
        <p:sp>
          <p:nvSpPr>
            <p:cNvPr id="92" name="Title 1">
              <a:extLst>
                <a:ext uri="{FF2B5EF4-FFF2-40B4-BE49-F238E27FC236}">
                  <a16:creationId xmlns:a16="http://schemas.microsoft.com/office/drawing/2014/main" id="{DE6CF035-FFB9-440E-8D9C-AC02F6447C37}"/>
                </a:ext>
              </a:extLst>
            </p:cNvPr>
            <p:cNvSpPr txBox="1">
              <a:spLocks/>
            </p:cNvSpPr>
            <p:nvPr/>
          </p:nvSpPr>
          <p:spPr>
            <a:xfrm>
              <a:off x="6300176" y="4082594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-scheduler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427D479-017E-455B-8A7B-BE78495E0A2C}"/>
                </a:ext>
              </a:extLst>
            </p:cNvPr>
            <p:cNvSpPr/>
            <p:nvPr/>
          </p:nvSpPr>
          <p:spPr bwMode="auto">
            <a:xfrm>
              <a:off x="6334396" y="4252179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4" name="Calendar" title="Icon of a calendar">
              <a:extLst>
                <a:ext uri="{FF2B5EF4-FFF2-40B4-BE49-F238E27FC236}">
                  <a16:creationId xmlns:a16="http://schemas.microsoft.com/office/drawing/2014/main" id="{FCE1E265-E757-414F-874B-C31ECFC331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37177" y="4361816"/>
              <a:ext cx="328027" cy="314314"/>
            </a:xfrm>
            <a:custGeom>
              <a:avLst/>
              <a:gdLst>
                <a:gd name="T0" fmla="*/ 598 w 598"/>
                <a:gd name="T1" fmla="*/ 573 h 573"/>
                <a:gd name="T2" fmla="*/ 0 w 598"/>
                <a:gd name="T3" fmla="*/ 59 h 573"/>
                <a:gd name="T4" fmla="*/ 598 w 598"/>
                <a:gd name="T5" fmla="*/ 341 h 573"/>
                <a:gd name="T6" fmla="*/ 598 w 598"/>
                <a:gd name="T7" fmla="*/ 176 h 573"/>
                <a:gd name="T8" fmla="*/ 120 w 598"/>
                <a:gd name="T9" fmla="*/ 121 h 573"/>
                <a:gd name="T10" fmla="*/ 477 w 598"/>
                <a:gd name="T11" fmla="*/ 121 h 573"/>
                <a:gd name="T12" fmla="*/ 246 w 598"/>
                <a:gd name="T13" fmla="*/ 252 h 573"/>
                <a:gd name="T14" fmla="*/ 232 w 598"/>
                <a:gd name="T15" fmla="*/ 266 h 573"/>
                <a:gd name="T16" fmla="*/ 246 w 598"/>
                <a:gd name="T17" fmla="*/ 259 h 573"/>
                <a:gd name="T18" fmla="*/ 365 w 598"/>
                <a:gd name="T19" fmla="*/ 252 h 573"/>
                <a:gd name="T20" fmla="*/ 351 w 598"/>
                <a:gd name="T21" fmla="*/ 266 h 573"/>
                <a:gd name="T22" fmla="*/ 365 w 598"/>
                <a:gd name="T23" fmla="*/ 257 h 573"/>
                <a:gd name="T24" fmla="*/ 484 w 598"/>
                <a:gd name="T25" fmla="*/ 252 h 573"/>
                <a:gd name="T26" fmla="*/ 470 w 598"/>
                <a:gd name="T27" fmla="*/ 266 h 573"/>
                <a:gd name="T28" fmla="*/ 484 w 598"/>
                <a:gd name="T29" fmla="*/ 259 h 573"/>
                <a:gd name="T30" fmla="*/ 246 w 598"/>
                <a:gd name="T31" fmla="*/ 332 h 573"/>
                <a:gd name="T32" fmla="*/ 232 w 598"/>
                <a:gd name="T33" fmla="*/ 344 h 573"/>
                <a:gd name="T34" fmla="*/ 246 w 598"/>
                <a:gd name="T35" fmla="*/ 339 h 573"/>
                <a:gd name="T36" fmla="*/ 365 w 598"/>
                <a:gd name="T37" fmla="*/ 332 h 573"/>
                <a:gd name="T38" fmla="*/ 351 w 598"/>
                <a:gd name="T39" fmla="*/ 344 h 573"/>
                <a:gd name="T40" fmla="*/ 365 w 598"/>
                <a:gd name="T41" fmla="*/ 337 h 573"/>
                <a:gd name="T42" fmla="*/ 484 w 598"/>
                <a:gd name="T43" fmla="*/ 332 h 573"/>
                <a:gd name="T44" fmla="*/ 470 w 598"/>
                <a:gd name="T45" fmla="*/ 344 h 573"/>
                <a:gd name="T46" fmla="*/ 484 w 598"/>
                <a:gd name="T47" fmla="*/ 339 h 573"/>
                <a:gd name="T48" fmla="*/ 127 w 598"/>
                <a:gd name="T49" fmla="*/ 332 h 573"/>
                <a:gd name="T50" fmla="*/ 113 w 598"/>
                <a:gd name="T51" fmla="*/ 344 h 573"/>
                <a:gd name="T52" fmla="*/ 127 w 598"/>
                <a:gd name="T53" fmla="*/ 337 h 573"/>
                <a:gd name="T54" fmla="*/ 246 w 598"/>
                <a:gd name="T55" fmla="*/ 410 h 573"/>
                <a:gd name="T56" fmla="*/ 232 w 598"/>
                <a:gd name="T57" fmla="*/ 424 h 573"/>
                <a:gd name="T58" fmla="*/ 246 w 598"/>
                <a:gd name="T59" fmla="*/ 417 h 573"/>
                <a:gd name="T60" fmla="*/ 365 w 598"/>
                <a:gd name="T61" fmla="*/ 410 h 573"/>
                <a:gd name="T62" fmla="*/ 351 w 598"/>
                <a:gd name="T63" fmla="*/ 424 h 573"/>
                <a:gd name="T64" fmla="*/ 365 w 598"/>
                <a:gd name="T65" fmla="*/ 417 h 573"/>
                <a:gd name="T66" fmla="*/ 484 w 598"/>
                <a:gd name="T67" fmla="*/ 410 h 573"/>
                <a:gd name="T68" fmla="*/ 470 w 598"/>
                <a:gd name="T69" fmla="*/ 424 h 573"/>
                <a:gd name="T70" fmla="*/ 484 w 598"/>
                <a:gd name="T71" fmla="*/ 417 h 573"/>
                <a:gd name="T72" fmla="*/ 127 w 598"/>
                <a:gd name="T73" fmla="*/ 410 h 573"/>
                <a:gd name="T74" fmla="*/ 113 w 598"/>
                <a:gd name="T75" fmla="*/ 424 h 573"/>
                <a:gd name="T76" fmla="*/ 127 w 598"/>
                <a:gd name="T77" fmla="*/ 417 h 573"/>
                <a:gd name="T78" fmla="*/ 246 w 598"/>
                <a:gd name="T79" fmla="*/ 490 h 573"/>
                <a:gd name="T80" fmla="*/ 232 w 598"/>
                <a:gd name="T81" fmla="*/ 504 h 573"/>
                <a:gd name="T82" fmla="*/ 246 w 598"/>
                <a:gd name="T83" fmla="*/ 497 h 573"/>
                <a:gd name="T84" fmla="*/ 365 w 598"/>
                <a:gd name="T85" fmla="*/ 490 h 573"/>
                <a:gd name="T86" fmla="*/ 351 w 598"/>
                <a:gd name="T87" fmla="*/ 504 h 573"/>
                <a:gd name="T88" fmla="*/ 365 w 598"/>
                <a:gd name="T89" fmla="*/ 497 h 573"/>
                <a:gd name="T90" fmla="*/ 127 w 598"/>
                <a:gd name="T91" fmla="*/ 490 h 573"/>
                <a:gd name="T92" fmla="*/ 113 w 598"/>
                <a:gd name="T93" fmla="*/ 504 h 573"/>
                <a:gd name="T94" fmla="*/ 127 w 598"/>
                <a:gd name="T95" fmla="*/ 495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8" h="573">
                  <a:moveTo>
                    <a:pt x="598" y="341"/>
                  </a:moveTo>
                  <a:lnTo>
                    <a:pt x="598" y="573"/>
                  </a:lnTo>
                  <a:lnTo>
                    <a:pt x="0" y="573"/>
                  </a:lnTo>
                  <a:lnTo>
                    <a:pt x="0" y="59"/>
                  </a:lnTo>
                  <a:lnTo>
                    <a:pt x="598" y="59"/>
                  </a:lnTo>
                  <a:lnTo>
                    <a:pt x="598" y="341"/>
                  </a:lnTo>
                  <a:moveTo>
                    <a:pt x="0" y="176"/>
                  </a:moveTo>
                  <a:lnTo>
                    <a:pt x="598" y="176"/>
                  </a:lnTo>
                  <a:moveTo>
                    <a:pt x="120" y="0"/>
                  </a:moveTo>
                  <a:lnTo>
                    <a:pt x="120" y="121"/>
                  </a:lnTo>
                  <a:moveTo>
                    <a:pt x="477" y="0"/>
                  </a:moveTo>
                  <a:lnTo>
                    <a:pt x="477" y="121"/>
                  </a:lnTo>
                  <a:moveTo>
                    <a:pt x="246" y="259"/>
                  </a:moveTo>
                  <a:lnTo>
                    <a:pt x="246" y="252"/>
                  </a:lnTo>
                  <a:lnTo>
                    <a:pt x="232" y="252"/>
                  </a:lnTo>
                  <a:lnTo>
                    <a:pt x="232" y="266"/>
                  </a:lnTo>
                  <a:lnTo>
                    <a:pt x="246" y="266"/>
                  </a:lnTo>
                  <a:lnTo>
                    <a:pt x="246" y="259"/>
                  </a:lnTo>
                  <a:moveTo>
                    <a:pt x="365" y="257"/>
                  </a:moveTo>
                  <a:lnTo>
                    <a:pt x="365" y="252"/>
                  </a:lnTo>
                  <a:lnTo>
                    <a:pt x="351" y="252"/>
                  </a:lnTo>
                  <a:lnTo>
                    <a:pt x="351" y="266"/>
                  </a:lnTo>
                  <a:lnTo>
                    <a:pt x="365" y="266"/>
                  </a:lnTo>
                  <a:lnTo>
                    <a:pt x="365" y="257"/>
                  </a:lnTo>
                  <a:moveTo>
                    <a:pt x="484" y="259"/>
                  </a:moveTo>
                  <a:lnTo>
                    <a:pt x="484" y="252"/>
                  </a:lnTo>
                  <a:lnTo>
                    <a:pt x="470" y="252"/>
                  </a:lnTo>
                  <a:lnTo>
                    <a:pt x="470" y="266"/>
                  </a:lnTo>
                  <a:lnTo>
                    <a:pt x="484" y="266"/>
                  </a:lnTo>
                  <a:lnTo>
                    <a:pt x="484" y="259"/>
                  </a:lnTo>
                  <a:moveTo>
                    <a:pt x="246" y="339"/>
                  </a:moveTo>
                  <a:lnTo>
                    <a:pt x="246" y="332"/>
                  </a:lnTo>
                  <a:lnTo>
                    <a:pt x="232" y="332"/>
                  </a:lnTo>
                  <a:lnTo>
                    <a:pt x="232" y="344"/>
                  </a:lnTo>
                  <a:lnTo>
                    <a:pt x="246" y="344"/>
                  </a:lnTo>
                  <a:lnTo>
                    <a:pt x="246" y="339"/>
                  </a:lnTo>
                  <a:moveTo>
                    <a:pt x="365" y="337"/>
                  </a:moveTo>
                  <a:lnTo>
                    <a:pt x="365" y="332"/>
                  </a:lnTo>
                  <a:lnTo>
                    <a:pt x="351" y="332"/>
                  </a:lnTo>
                  <a:lnTo>
                    <a:pt x="351" y="344"/>
                  </a:lnTo>
                  <a:lnTo>
                    <a:pt x="365" y="344"/>
                  </a:lnTo>
                  <a:lnTo>
                    <a:pt x="365" y="337"/>
                  </a:lnTo>
                  <a:moveTo>
                    <a:pt x="484" y="339"/>
                  </a:moveTo>
                  <a:lnTo>
                    <a:pt x="484" y="332"/>
                  </a:lnTo>
                  <a:lnTo>
                    <a:pt x="470" y="332"/>
                  </a:lnTo>
                  <a:lnTo>
                    <a:pt x="470" y="344"/>
                  </a:lnTo>
                  <a:lnTo>
                    <a:pt x="484" y="344"/>
                  </a:lnTo>
                  <a:lnTo>
                    <a:pt x="484" y="339"/>
                  </a:lnTo>
                  <a:moveTo>
                    <a:pt x="127" y="337"/>
                  </a:moveTo>
                  <a:lnTo>
                    <a:pt x="127" y="332"/>
                  </a:lnTo>
                  <a:lnTo>
                    <a:pt x="113" y="332"/>
                  </a:lnTo>
                  <a:lnTo>
                    <a:pt x="113" y="344"/>
                  </a:lnTo>
                  <a:lnTo>
                    <a:pt x="127" y="344"/>
                  </a:lnTo>
                  <a:lnTo>
                    <a:pt x="127" y="337"/>
                  </a:lnTo>
                  <a:moveTo>
                    <a:pt x="246" y="417"/>
                  </a:moveTo>
                  <a:lnTo>
                    <a:pt x="246" y="410"/>
                  </a:lnTo>
                  <a:lnTo>
                    <a:pt x="232" y="410"/>
                  </a:lnTo>
                  <a:lnTo>
                    <a:pt x="232" y="424"/>
                  </a:lnTo>
                  <a:lnTo>
                    <a:pt x="246" y="424"/>
                  </a:lnTo>
                  <a:lnTo>
                    <a:pt x="246" y="417"/>
                  </a:lnTo>
                  <a:moveTo>
                    <a:pt x="365" y="417"/>
                  </a:moveTo>
                  <a:lnTo>
                    <a:pt x="365" y="410"/>
                  </a:lnTo>
                  <a:lnTo>
                    <a:pt x="351" y="410"/>
                  </a:lnTo>
                  <a:lnTo>
                    <a:pt x="351" y="424"/>
                  </a:lnTo>
                  <a:lnTo>
                    <a:pt x="365" y="424"/>
                  </a:lnTo>
                  <a:lnTo>
                    <a:pt x="365" y="417"/>
                  </a:lnTo>
                  <a:moveTo>
                    <a:pt x="484" y="417"/>
                  </a:moveTo>
                  <a:lnTo>
                    <a:pt x="484" y="410"/>
                  </a:lnTo>
                  <a:lnTo>
                    <a:pt x="470" y="410"/>
                  </a:lnTo>
                  <a:lnTo>
                    <a:pt x="470" y="424"/>
                  </a:lnTo>
                  <a:lnTo>
                    <a:pt x="484" y="424"/>
                  </a:lnTo>
                  <a:lnTo>
                    <a:pt x="484" y="417"/>
                  </a:lnTo>
                  <a:moveTo>
                    <a:pt x="127" y="417"/>
                  </a:moveTo>
                  <a:lnTo>
                    <a:pt x="127" y="410"/>
                  </a:lnTo>
                  <a:lnTo>
                    <a:pt x="113" y="410"/>
                  </a:lnTo>
                  <a:lnTo>
                    <a:pt x="113" y="424"/>
                  </a:lnTo>
                  <a:lnTo>
                    <a:pt x="127" y="424"/>
                  </a:lnTo>
                  <a:lnTo>
                    <a:pt x="127" y="417"/>
                  </a:lnTo>
                  <a:moveTo>
                    <a:pt x="246" y="497"/>
                  </a:moveTo>
                  <a:lnTo>
                    <a:pt x="246" y="490"/>
                  </a:lnTo>
                  <a:lnTo>
                    <a:pt x="232" y="490"/>
                  </a:lnTo>
                  <a:lnTo>
                    <a:pt x="232" y="504"/>
                  </a:lnTo>
                  <a:lnTo>
                    <a:pt x="246" y="504"/>
                  </a:lnTo>
                  <a:lnTo>
                    <a:pt x="246" y="497"/>
                  </a:lnTo>
                  <a:moveTo>
                    <a:pt x="365" y="497"/>
                  </a:moveTo>
                  <a:lnTo>
                    <a:pt x="365" y="490"/>
                  </a:lnTo>
                  <a:lnTo>
                    <a:pt x="351" y="490"/>
                  </a:lnTo>
                  <a:lnTo>
                    <a:pt x="351" y="504"/>
                  </a:lnTo>
                  <a:lnTo>
                    <a:pt x="365" y="504"/>
                  </a:lnTo>
                  <a:lnTo>
                    <a:pt x="365" y="497"/>
                  </a:lnTo>
                  <a:moveTo>
                    <a:pt x="127" y="495"/>
                  </a:moveTo>
                  <a:lnTo>
                    <a:pt x="127" y="490"/>
                  </a:lnTo>
                  <a:lnTo>
                    <a:pt x="113" y="490"/>
                  </a:lnTo>
                  <a:lnTo>
                    <a:pt x="113" y="504"/>
                  </a:lnTo>
                  <a:lnTo>
                    <a:pt x="127" y="504"/>
                  </a:lnTo>
                  <a:lnTo>
                    <a:pt x="127" y="495"/>
                  </a:lnTo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5C08549-E819-44D1-839E-7D48F59B3CE6}"/>
              </a:ext>
            </a:extLst>
          </p:cNvPr>
          <p:cNvCxnSpPr>
            <a:cxnSpLocks/>
            <a:stCxn id="47" idx="2"/>
            <a:endCxn id="82" idx="0"/>
          </p:cNvCxnSpPr>
          <p:nvPr/>
        </p:nvCxnSpPr>
        <p:spPr>
          <a:xfrm>
            <a:off x="6021318" y="2357787"/>
            <a:ext cx="1" cy="61555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B52D5BBF-5958-4D96-85BD-C4F4E2ABA744}"/>
              </a:ext>
            </a:extLst>
          </p:cNvPr>
          <p:cNvCxnSpPr>
            <a:stCxn id="89" idx="3"/>
            <a:endCxn id="83" idx="2"/>
          </p:cNvCxnSpPr>
          <p:nvPr/>
        </p:nvCxnSpPr>
        <p:spPr>
          <a:xfrm flipV="1">
            <a:off x="5725924" y="3676511"/>
            <a:ext cx="182880" cy="837756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25F1A4CB-5692-4FFE-8C8C-B28FC21CC0E0}"/>
              </a:ext>
            </a:extLst>
          </p:cNvPr>
          <p:cNvCxnSpPr>
            <a:cxnSpLocks/>
            <a:stCxn id="93" idx="1"/>
            <a:endCxn id="83" idx="2"/>
          </p:cNvCxnSpPr>
          <p:nvPr/>
        </p:nvCxnSpPr>
        <p:spPr>
          <a:xfrm rot="10800000">
            <a:off x="6134374" y="3676511"/>
            <a:ext cx="182880" cy="836566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22EB085-A34B-47B5-B574-F5E12361E1DE}"/>
              </a:ext>
            </a:extLst>
          </p:cNvPr>
          <p:cNvGrpSpPr/>
          <p:nvPr/>
        </p:nvGrpSpPr>
        <p:grpSpPr>
          <a:xfrm>
            <a:off x="6323946" y="4948561"/>
            <a:ext cx="533589" cy="701585"/>
            <a:chOff x="8440124" y="4245798"/>
            <a:chExt cx="533589" cy="701585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0DEF907-DC41-4A3B-A222-80C44242D5C9}"/>
                </a:ext>
              </a:extLst>
            </p:cNvPr>
            <p:cNvGrpSpPr/>
            <p:nvPr/>
          </p:nvGrpSpPr>
          <p:grpSpPr>
            <a:xfrm>
              <a:off x="8440124" y="4413794"/>
              <a:ext cx="533589" cy="533589"/>
              <a:chOff x="9475351" y="4318420"/>
              <a:chExt cx="533589" cy="533589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852383FD-279C-41D3-B26F-88DF61A6EACF}"/>
                  </a:ext>
                </a:extLst>
              </p:cNvPr>
              <p:cNvSpPr/>
              <p:nvPr/>
            </p:nvSpPr>
            <p:spPr bwMode="auto">
              <a:xfrm>
                <a:off x="9475351" y="4318420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chemeClr val="bg1">
                  <a:alpha val="1000"/>
                </a:schemeClr>
              </a:solidFill>
              <a:ln w="762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E2724135-1171-447A-856A-8623354EC119}"/>
                  </a:ext>
                </a:extLst>
              </p:cNvPr>
              <p:cNvSpPr/>
              <p:nvPr/>
            </p:nvSpPr>
            <p:spPr bwMode="auto">
              <a:xfrm>
                <a:off x="9476969" y="4320038"/>
                <a:ext cx="530352" cy="530352"/>
              </a:xfrm>
              <a:prstGeom prst="roundRect">
                <a:avLst>
                  <a:gd name="adj" fmla="val 4203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Database_EFC7" title="Icon of a cylinder">
                <a:extLst>
                  <a:ext uri="{FF2B5EF4-FFF2-40B4-BE49-F238E27FC236}">
                    <a16:creationId xmlns:a16="http://schemas.microsoft.com/office/drawing/2014/main" id="{9028BAEE-E33A-412D-8047-B9AEB4B76B1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621044" y="4427802"/>
                <a:ext cx="242202" cy="314824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0" name="Title 1">
              <a:extLst>
                <a:ext uri="{FF2B5EF4-FFF2-40B4-BE49-F238E27FC236}">
                  <a16:creationId xmlns:a16="http://schemas.microsoft.com/office/drawing/2014/main" id="{DB54375D-565E-4C05-B1A1-0433E9CF7039}"/>
                </a:ext>
              </a:extLst>
            </p:cNvPr>
            <p:cNvSpPr txBox="1">
              <a:spLocks/>
            </p:cNvSpPr>
            <p:nvPr/>
          </p:nvSpPr>
          <p:spPr>
            <a:xfrm>
              <a:off x="8524599" y="4245798"/>
              <a:ext cx="364639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etcd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0F8D6FF-53DA-486A-8A99-1DF4A1EEA3D7}"/>
              </a:ext>
            </a:extLst>
          </p:cNvPr>
          <p:cNvGrpSpPr/>
          <p:nvPr/>
        </p:nvGrpSpPr>
        <p:grpSpPr>
          <a:xfrm>
            <a:off x="6598271" y="5354393"/>
            <a:ext cx="533589" cy="533589"/>
            <a:chOff x="9475351" y="4318420"/>
            <a:chExt cx="533589" cy="533589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658B2FEB-D5C2-4DAE-88D6-1A4BD13BBBC4}"/>
                </a:ext>
              </a:extLst>
            </p:cNvPr>
            <p:cNvSpPr/>
            <p:nvPr/>
          </p:nvSpPr>
          <p:spPr bwMode="auto">
            <a:xfrm>
              <a:off x="9475351" y="4318420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>
                <a:alpha val="1000"/>
              </a:schemeClr>
            </a:solidFill>
            <a:ln w="762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191853F9-5A8F-4D21-A740-832A34EE8282}"/>
                </a:ext>
              </a:extLst>
            </p:cNvPr>
            <p:cNvSpPr/>
            <p:nvPr/>
          </p:nvSpPr>
          <p:spPr bwMode="auto">
            <a:xfrm>
              <a:off x="9476969" y="4320038"/>
              <a:ext cx="530352" cy="530352"/>
            </a:xfrm>
            <a:prstGeom prst="roundRect">
              <a:avLst>
                <a:gd name="adj" fmla="val 4203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Database_EFC7" title="Icon of a cylinder">
              <a:extLst>
                <a:ext uri="{FF2B5EF4-FFF2-40B4-BE49-F238E27FC236}">
                  <a16:creationId xmlns:a16="http://schemas.microsoft.com/office/drawing/2014/main" id="{D0340E01-277A-4BA4-B934-58B2288F2F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44" y="4427802"/>
              <a:ext cx="242202" cy="314824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E4E791B-7DE1-4CB0-81F8-276971838AAE}"/>
              </a:ext>
            </a:extLst>
          </p:cNvPr>
          <p:cNvGrpSpPr/>
          <p:nvPr/>
        </p:nvGrpSpPr>
        <p:grpSpPr>
          <a:xfrm>
            <a:off x="6872596" y="5592228"/>
            <a:ext cx="533589" cy="533589"/>
            <a:chOff x="9475351" y="4318420"/>
            <a:chExt cx="533589" cy="533589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C10E84FF-DC8E-4666-B90E-669992189785}"/>
                </a:ext>
              </a:extLst>
            </p:cNvPr>
            <p:cNvSpPr/>
            <p:nvPr/>
          </p:nvSpPr>
          <p:spPr bwMode="auto">
            <a:xfrm>
              <a:off x="9475351" y="4318420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>
                <a:alpha val="1000"/>
              </a:schemeClr>
            </a:solidFill>
            <a:ln w="762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91B2C3DE-4F31-4033-89BC-EEC007186656}"/>
                </a:ext>
              </a:extLst>
            </p:cNvPr>
            <p:cNvSpPr/>
            <p:nvPr/>
          </p:nvSpPr>
          <p:spPr bwMode="auto">
            <a:xfrm>
              <a:off x="9476969" y="4320038"/>
              <a:ext cx="530352" cy="530352"/>
            </a:xfrm>
            <a:prstGeom prst="roundRect">
              <a:avLst>
                <a:gd name="adj" fmla="val 4203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Database_EFC7" title="Icon of a cylinder">
              <a:extLst>
                <a:ext uri="{FF2B5EF4-FFF2-40B4-BE49-F238E27FC236}">
                  <a16:creationId xmlns:a16="http://schemas.microsoft.com/office/drawing/2014/main" id="{741E7446-75B5-42FD-852B-F818B72CD1C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44" y="4427802"/>
              <a:ext cx="242202" cy="314824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D1238557-9C1F-4FD1-AF71-F6E5404D8AF8}"/>
              </a:ext>
            </a:extLst>
          </p:cNvPr>
          <p:cNvCxnSpPr>
            <a:stCxn id="83" idx="3"/>
            <a:endCxn id="105" idx="0"/>
          </p:cNvCxnSpPr>
          <p:nvPr/>
        </p:nvCxnSpPr>
        <p:spPr>
          <a:xfrm>
            <a:off x="6288384" y="3409717"/>
            <a:ext cx="731520" cy="1944676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itle 1">
            <a:extLst>
              <a:ext uri="{FF2B5EF4-FFF2-40B4-BE49-F238E27FC236}">
                <a16:creationId xmlns:a16="http://schemas.microsoft.com/office/drawing/2014/main" id="{D0A285FD-7470-420D-A40C-3533D86446F7}"/>
              </a:ext>
            </a:extLst>
          </p:cNvPr>
          <p:cNvSpPr txBox="1">
            <a:spLocks/>
          </p:cNvSpPr>
          <p:nvPr/>
        </p:nvSpPr>
        <p:spPr>
          <a:xfrm>
            <a:off x="4839555" y="2566154"/>
            <a:ext cx="169717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Master node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941CD316-C0F2-4DC7-AB64-CE00E525E63B}"/>
              </a:ext>
            </a:extLst>
          </p:cNvPr>
          <p:cNvSpPr/>
          <p:nvPr/>
        </p:nvSpPr>
        <p:spPr bwMode="auto">
          <a:xfrm>
            <a:off x="7904333" y="1463574"/>
            <a:ext cx="2566189" cy="2319105"/>
          </a:xfrm>
          <a:prstGeom prst="roundRect">
            <a:avLst>
              <a:gd name="adj" fmla="val 3125"/>
            </a:avLst>
          </a:prstGeom>
          <a:solidFill>
            <a:schemeClr val="bg1">
              <a:alpha val="2000"/>
            </a:schemeClr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2EB9A643-871A-43C8-84F6-8215D042C001}"/>
              </a:ext>
            </a:extLst>
          </p:cNvPr>
          <p:cNvSpPr txBox="1">
            <a:spLocks/>
          </p:cNvSpPr>
          <p:nvPr/>
        </p:nvSpPr>
        <p:spPr>
          <a:xfrm>
            <a:off x="7904333" y="1267258"/>
            <a:ext cx="169717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Worker node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7E728A8-0FF6-40AD-84D2-C20C68696F24}"/>
              </a:ext>
            </a:extLst>
          </p:cNvPr>
          <p:cNvGrpSpPr/>
          <p:nvPr/>
        </p:nvGrpSpPr>
        <p:grpSpPr>
          <a:xfrm>
            <a:off x="8385786" y="1556518"/>
            <a:ext cx="601487" cy="703174"/>
            <a:chOff x="8858748" y="1556518"/>
            <a:chExt cx="601487" cy="703174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5D33E23-54B6-409D-9D1E-41D5EAC1DD8F}"/>
                </a:ext>
              </a:extLst>
            </p:cNvPr>
            <p:cNvSpPr/>
            <p:nvPr/>
          </p:nvSpPr>
          <p:spPr bwMode="auto">
            <a:xfrm>
              <a:off x="8892968" y="1726103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18" name="IoT_Hub" title="Icon of circles connecting to a center circle surrounded by brackets">
              <a:extLst>
                <a:ext uri="{FF2B5EF4-FFF2-40B4-BE49-F238E27FC236}">
                  <a16:creationId xmlns:a16="http://schemas.microsoft.com/office/drawing/2014/main" id="{38253777-A2ED-4C2E-A80E-45F8455E42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8029" y="1791164"/>
              <a:ext cx="403466" cy="403466"/>
            </a:xfrm>
            <a:custGeom>
              <a:avLst/>
              <a:gdLst>
                <a:gd name="T0" fmla="*/ 274 w 360"/>
                <a:gd name="T1" fmla="*/ 0 h 360"/>
                <a:gd name="T2" fmla="*/ 360 w 360"/>
                <a:gd name="T3" fmla="*/ 0 h 360"/>
                <a:gd name="T4" fmla="*/ 360 w 360"/>
                <a:gd name="T5" fmla="*/ 85 h 360"/>
                <a:gd name="T6" fmla="*/ 0 w 360"/>
                <a:gd name="T7" fmla="*/ 275 h 360"/>
                <a:gd name="T8" fmla="*/ 0 w 360"/>
                <a:gd name="T9" fmla="*/ 360 h 360"/>
                <a:gd name="T10" fmla="*/ 85 w 360"/>
                <a:gd name="T11" fmla="*/ 360 h 360"/>
                <a:gd name="T12" fmla="*/ 196 w 360"/>
                <a:gd name="T13" fmla="*/ 176 h 360"/>
                <a:gd name="T14" fmla="*/ 235 w 360"/>
                <a:gd name="T15" fmla="*/ 215 h 360"/>
                <a:gd name="T16" fmla="*/ 274 w 360"/>
                <a:gd name="T17" fmla="*/ 176 h 360"/>
                <a:gd name="T18" fmla="*/ 235 w 360"/>
                <a:gd name="T19" fmla="*/ 137 h 360"/>
                <a:gd name="T20" fmla="*/ 196 w 360"/>
                <a:gd name="T21" fmla="*/ 176 h 360"/>
                <a:gd name="T22" fmla="*/ 263 w 360"/>
                <a:gd name="T23" fmla="*/ 260 h 360"/>
                <a:gd name="T24" fmla="*/ 290 w 360"/>
                <a:gd name="T25" fmla="*/ 286 h 360"/>
                <a:gd name="T26" fmla="*/ 316 w 360"/>
                <a:gd name="T27" fmla="*/ 260 h 360"/>
                <a:gd name="T28" fmla="*/ 290 w 360"/>
                <a:gd name="T29" fmla="*/ 233 h 360"/>
                <a:gd name="T30" fmla="*/ 263 w 360"/>
                <a:gd name="T31" fmla="*/ 260 h 360"/>
                <a:gd name="T32" fmla="*/ 123 w 360"/>
                <a:gd name="T33" fmla="*/ 258 h 360"/>
                <a:gd name="T34" fmla="*/ 144 w 360"/>
                <a:gd name="T35" fmla="*/ 279 h 360"/>
                <a:gd name="T36" fmla="*/ 165 w 360"/>
                <a:gd name="T37" fmla="*/ 258 h 360"/>
                <a:gd name="T38" fmla="*/ 144 w 360"/>
                <a:gd name="T39" fmla="*/ 236 h 360"/>
                <a:gd name="T40" fmla="*/ 123 w 360"/>
                <a:gd name="T41" fmla="*/ 258 h 360"/>
                <a:gd name="T42" fmla="*/ 32 w 360"/>
                <a:gd name="T43" fmla="*/ 170 h 360"/>
                <a:gd name="T44" fmla="*/ 59 w 360"/>
                <a:gd name="T45" fmla="*/ 196 h 360"/>
                <a:gd name="T46" fmla="*/ 85 w 360"/>
                <a:gd name="T47" fmla="*/ 170 h 360"/>
                <a:gd name="T48" fmla="*/ 59 w 360"/>
                <a:gd name="T49" fmla="*/ 143 h 360"/>
                <a:gd name="T50" fmla="*/ 32 w 360"/>
                <a:gd name="T51" fmla="*/ 170 h 360"/>
                <a:gd name="T52" fmla="*/ 133 w 360"/>
                <a:gd name="T53" fmla="*/ 74 h 360"/>
                <a:gd name="T54" fmla="*/ 160 w 360"/>
                <a:gd name="T55" fmla="*/ 100 h 360"/>
                <a:gd name="T56" fmla="*/ 187 w 360"/>
                <a:gd name="T57" fmla="*/ 74 h 360"/>
                <a:gd name="T58" fmla="*/ 160 w 360"/>
                <a:gd name="T59" fmla="*/ 47 h 360"/>
                <a:gd name="T60" fmla="*/ 133 w 360"/>
                <a:gd name="T61" fmla="*/ 74 h 360"/>
                <a:gd name="T62" fmla="*/ 176 w 360"/>
                <a:gd name="T63" fmla="*/ 95 h 360"/>
                <a:gd name="T64" fmla="*/ 214 w 360"/>
                <a:gd name="T65" fmla="*/ 143 h 360"/>
                <a:gd name="T66" fmla="*/ 274 w 360"/>
                <a:gd name="T67" fmla="*/ 238 h 360"/>
                <a:gd name="T68" fmla="*/ 256 w 360"/>
                <a:gd name="T69" fmla="*/ 211 h 360"/>
                <a:gd name="T70" fmla="*/ 161 w 360"/>
                <a:gd name="T71" fmla="*/ 245 h 360"/>
                <a:gd name="T72" fmla="*/ 208 w 360"/>
                <a:gd name="T73" fmla="*/ 204 h 360"/>
                <a:gd name="T74" fmla="*/ 85 w 360"/>
                <a:gd name="T75" fmla="*/ 173 h 360"/>
                <a:gd name="T76" fmla="*/ 196 w 360"/>
                <a:gd name="T77" fmla="*/ 17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0" h="360">
                  <a:moveTo>
                    <a:pt x="274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60" y="85"/>
                    <a:pt x="360" y="85"/>
                    <a:pt x="360" y="85"/>
                  </a:cubicBezTo>
                  <a:moveTo>
                    <a:pt x="0" y="275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85" y="360"/>
                    <a:pt x="85" y="360"/>
                    <a:pt x="85" y="360"/>
                  </a:cubicBezTo>
                  <a:moveTo>
                    <a:pt x="196" y="176"/>
                  </a:moveTo>
                  <a:cubicBezTo>
                    <a:pt x="196" y="198"/>
                    <a:pt x="213" y="215"/>
                    <a:pt x="235" y="215"/>
                  </a:cubicBezTo>
                  <a:cubicBezTo>
                    <a:pt x="256" y="215"/>
                    <a:pt x="274" y="198"/>
                    <a:pt x="274" y="176"/>
                  </a:cubicBezTo>
                  <a:cubicBezTo>
                    <a:pt x="274" y="155"/>
                    <a:pt x="256" y="137"/>
                    <a:pt x="235" y="137"/>
                  </a:cubicBezTo>
                  <a:cubicBezTo>
                    <a:pt x="213" y="137"/>
                    <a:pt x="196" y="155"/>
                    <a:pt x="196" y="176"/>
                  </a:cubicBezTo>
                  <a:close/>
                  <a:moveTo>
                    <a:pt x="263" y="260"/>
                  </a:moveTo>
                  <a:cubicBezTo>
                    <a:pt x="263" y="274"/>
                    <a:pt x="275" y="286"/>
                    <a:pt x="290" y="286"/>
                  </a:cubicBezTo>
                  <a:cubicBezTo>
                    <a:pt x="304" y="286"/>
                    <a:pt x="316" y="274"/>
                    <a:pt x="316" y="260"/>
                  </a:cubicBezTo>
                  <a:cubicBezTo>
                    <a:pt x="316" y="245"/>
                    <a:pt x="304" y="233"/>
                    <a:pt x="290" y="233"/>
                  </a:cubicBezTo>
                  <a:cubicBezTo>
                    <a:pt x="275" y="233"/>
                    <a:pt x="263" y="245"/>
                    <a:pt x="263" y="260"/>
                  </a:cubicBezTo>
                  <a:close/>
                  <a:moveTo>
                    <a:pt x="123" y="258"/>
                  </a:moveTo>
                  <a:cubicBezTo>
                    <a:pt x="123" y="270"/>
                    <a:pt x="132" y="279"/>
                    <a:pt x="144" y="279"/>
                  </a:cubicBezTo>
                  <a:cubicBezTo>
                    <a:pt x="156" y="279"/>
                    <a:pt x="165" y="270"/>
                    <a:pt x="165" y="258"/>
                  </a:cubicBezTo>
                  <a:cubicBezTo>
                    <a:pt x="165" y="246"/>
                    <a:pt x="156" y="236"/>
                    <a:pt x="144" y="236"/>
                  </a:cubicBezTo>
                  <a:cubicBezTo>
                    <a:pt x="132" y="236"/>
                    <a:pt x="123" y="246"/>
                    <a:pt x="123" y="258"/>
                  </a:cubicBezTo>
                  <a:close/>
                  <a:moveTo>
                    <a:pt x="32" y="170"/>
                  </a:moveTo>
                  <a:cubicBezTo>
                    <a:pt x="32" y="184"/>
                    <a:pt x="44" y="196"/>
                    <a:pt x="59" y="196"/>
                  </a:cubicBezTo>
                  <a:cubicBezTo>
                    <a:pt x="73" y="196"/>
                    <a:pt x="85" y="184"/>
                    <a:pt x="85" y="170"/>
                  </a:cubicBezTo>
                  <a:cubicBezTo>
                    <a:pt x="85" y="155"/>
                    <a:pt x="73" y="143"/>
                    <a:pt x="59" y="143"/>
                  </a:cubicBezTo>
                  <a:cubicBezTo>
                    <a:pt x="44" y="143"/>
                    <a:pt x="32" y="155"/>
                    <a:pt x="32" y="170"/>
                  </a:cubicBezTo>
                  <a:close/>
                  <a:moveTo>
                    <a:pt x="133" y="74"/>
                  </a:moveTo>
                  <a:cubicBezTo>
                    <a:pt x="133" y="88"/>
                    <a:pt x="145" y="100"/>
                    <a:pt x="160" y="100"/>
                  </a:cubicBezTo>
                  <a:cubicBezTo>
                    <a:pt x="175" y="100"/>
                    <a:pt x="187" y="88"/>
                    <a:pt x="187" y="74"/>
                  </a:cubicBezTo>
                  <a:cubicBezTo>
                    <a:pt x="187" y="59"/>
                    <a:pt x="175" y="47"/>
                    <a:pt x="160" y="47"/>
                  </a:cubicBezTo>
                  <a:cubicBezTo>
                    <a:pt x="145" y="47"/>
                    <a:pt x="133" y="59"/>
                    <a:pt x="133" y="74"/>
                  </a:cubicBezTo>
                  <a:close/>
                  <a:moveTo>
                    <a:pt x="176" y="95"/>
                  </a:moveTo>
                  <a:cubicBezTo>
                    <a:pt x="214" y="143"/>
                    <a:pt x="214" y="143"/>
                    <a:pt x="214" y="143"/>
                  </a:cubicBezTo>
                  <a:moveTo>
                    <a:pt x="274" y="238"/>
                  </a:moveTo>
                  <a:cubicBezTo>
                    <a:pt x="256" y="211"/>
                    <a:pt x="256" y="211"/>
                    <a:pt x="256" y="211"/>
                  </a:cubicBezTo>
                  <a:moveTo>
                    <a:pt x="161" y="245"/>
                  </a:moveTo>
                  <a:cubicBezTo>
                    <a:pt x="208" y="204"/>
                    <a:pt x="208" y="204"/>
                    <a:pt x="208" y="204"/>
                  </a:cubicBezTo>
                  <a:moveTo>
                    <a:pt x="85" y="173"/>
                  </a:moveTo>
                  <a:cubicBezTo>
                    <a:pt x="196" y="176"/>
                    <a:pt x="196" y="176"/>
                    <a:pt x="196" y="176"/>
                  </a:cubicBez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Title 1">
              <a:extLst>
                <a:ext uri="{FF2B5EF4-FFF2-40B4-BE49-F238E27FC236}">
                  <a16:creationId xmlns:a16="http://schemas.microsoft.com/office/drawing/2014/main" id="{CDEC56B9-8138-4AEB-9567-79A98472D27B}"/>
                </a:ext>
              </a:extLst>
            </p:cNvPr>
            <p:cNvSpPr txBox="1">
              <a:spLocks/>
            </p:cNvSpPr>
            <p:nvPr/>
          </p:nvSpPr>
          <p:spPr>
            <a:xfrm>
              <a:off x="8858748" y="1556518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kubelet</a:t>
              </a:r>
              <a:endParaRPr kumimoji="0" lang="en-US" sz="8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4DA6850-E295-4AE0-B8BD-C19E9056A914}"/>
              </a:ext>
            </a:extLst>
          </p:cNvPr>
          <p:cNvSpPr/>
          <p:nvPr/>
        </p:nvSpPr>
        <p:spPr bwMode="auto">
          <a:xfrm>
            <a:off x="8771735" y="1763198"/>
            <a:ext cx="143010" cy="160345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B5752A-BD0F-4ACB-94BE-8ED0FAA56C23}"/>
              </a:ext>
            </a:extLst>
          </p:cNvPr>
          <p:cNvSpPr/>
          <p:nvPr/>
        </p:nvSpPr>
        <p:spPr bwMode="auto">
          <a:xfrm>
            <a:off x="8460434" y="2067276"/>
            <a:ext cx="143010" cy="160345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4762A4F-76AE-49BE-A046-D7A594A0F733}"/>
              </a:ext>
            </a:extLst>
          </p:cNvPr>
          <p:cNvGrpSpPr/>
          <p:nvPr/>
        </p:nvGrpSpPr>
        <p:grpSpPr>
          <a:xfrm>
            <a:off x="9387582" y="1556518"/>
            <a:ext cx="601487" cy="703174"/>
            <a:chOff x="9860544" y="1556518"/>
            <a:chExt cx="601487" cy="703174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3E6EB1A2-6F65-4660-9BF4-037472B69F6F}"/>
                </a:ext>
              </a:extLst>
            </p:cNvPr>
            <p:cNvSpPr/>
            <p:nvPr/>
          </p:nvSpPr>
          <p:spPr bwMode="auto">
            <a:xfrm>
              <a:off x="9894764" y="1726103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24" name="Move_E7C2" title="Icon of four arrows pointing away from eachother">
              <a:extLst>
                <a:ext uri="{FF2B5EF4-FFF2-40B4-BE49-F238E27FC236}">
                  <a16:creationId xmlns:a16="http://schemas.microsoft.com/office/drawing/2014/main" id="{AC7F2771-FBFD-448F-AF70-6572906D82B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98469" y="1829768"/>
              <a:ext cx="326178" cy="326259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Title 1">
              <a:extLst>
                <a:ext uri="{FF2B5EF4-FFF2-40B4-BE49-F238E27FC236}">
                  <a16:creationId xmlns:a16="http://schemas.microsoft.com/office/drawing/2014/main" id="{D9737884-1E73-4EA5-98B6-7760B73116AA}"/>
                </a:ext>
              </a:extLst>
            </p:cNvPr>
            <p:cNvSpPr txBox="1">
              <a:spLocks/>
            </p:cNvSpPr>
            <p:nvPr/>
          </p:nvSpPr>
          <p:spPr>
            <a:xfrm>
              <a:off x="9860544" y="1556518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</a:t>
              </a: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-proxy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DC4DB-A745-48EA-A1C7-A04586FCED91}"/>
              </a:ext>
            </a:extLst>
          </p:cNvPr>
          <p:cNvGrpSpPr/>
          <p:nvPr/>
        </p:nvGrpSpPr>
        <p:grpSpPr>
          <a:xfrm>
            <a:off x="8036870" y="2442985"/>
            <a:ext cx="2301114" cy="1183682"/>
            <a:chOff x="8509832" y="2442985"/>
            <a:chExt cx="2301114" cy="1183682"/>
          </a:xfrm>
        </p:grpSpPr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045BA575-4E69-4D22-BE22-B18854AED634}"/>
                </a:ext>
              </a:extLst>
            </p:cNvPr>
            <p:cNvSpPr/>
            <p:nvPr/>
          </p:nvSpPr>
          <p:spPr bwMode="auto">
            <a:xfrm>
              <a:off x="8509832" y="2616928"/>
              <a:ext cx="2301114" cy="100973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28" name="Title 1">
              <a:extLst>
                <a:ext uri="{FF2B5EF4-FFF2-40B4-BE49-F238E27FC236}">
                  <a16:creationId xmlns:a16="http://schemas.microsoft.com/office/drawing/2014/main" id="{BA97EE33-7014-4A5C-AD17-9EDAF51EA344}"/>
                </a:ext>
              </a:extLst>
            </p:cNvPr>
            <p:cNvSpPr txBox="1">
              <a:spLocks/>
            </p:cNvSpPr>
            <p:nvPr/>
          </p:nvSpPr>
          <p:spPr>
            <a:xfrm>
              <a:off x="8509832" y="2442985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Docker</a:t>
              </a:r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E381105D-6DF9-4107-BCFF-819D225F896A}"/>
                </a:ext>
              </a:extLst>
            </p:cNvPr>
            <p:cNvSpPr/>
            <p:nvPr/>
          </p:nvSpPr>
          <p:spPr bwMode="auto">
            <a:xfrm>
              <a:off x="8629910" y="2935029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E77C0E01-004F-404B-98C3-BC6E43529609}"/>
                </a:ext>
              </a:extLst>
            </p:cNvPr>
            <p:cNvSpPr/>
            <p:nvPr/>
          </p:nvSpPr>
          <p:spPr bwMode="auto">
            <a:xfrm>
              <a:off x="9722713" y="2935029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31" name="Title 1">
              <a:extLst>
                <a:ext uri="{FF2B5EF4-FFF2-40B4-BE49-F238E27FC236}">
                  <a16:creationId xmlns:a16="http://schemas.microsoft.com/office/drawing/2014/main" id="{958940C8-1622-4FF7-9B2E-961C7C50EA73}"/>
                </a:ext>
              </a:extLst>
            </p:cNvPr>
            <p:cNvSpPr txBox="1">
              <a:spLocks/>
            </p:cNvSpPr>
            <p:nvPr/>
          </p:nvSpPr>
          <p:spPr>
            <a:xfrm>
              <a:off x="8629910" y="2761807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132" name="Title 1">
              <a:extLst>
                <a:ext uri="{FF2B5EF4-FFF2-40B4-BE49-F238E27FC236}">
                  <a16:creationId xmlns:a16="http://schemas.microsoft.com/office/drawing/2014/main" id="{9D5043F2-3BAF-4687-9870-75E87D572473}"/>
                </a:ext>
              </a:extLst>
            </p:cNvPr>
            <p:cNvSpPr txBox="1">
              <a:spLocks/>
            </p:cNvSpPr>
            <p:nvPr/>
          </p:nvSpPr>
          <p:spPr>
            <a:xfrm>
              <a:off x="9722713" y="2761807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133" name="Title 1">
              <a:extLst>
                <a:ext uri="{FF2B5EF4-FFF2-40B4-BE49-F238E27FC236}">
                  <a16:creationId xmlns:a16="http://schemas.microsoft.com/office/drawing/2014/main" id="{96639469-5C37-418C-B2D1-B8168CA11A12}"/>
                </a:ext>
              </a:extLst>
            </p:cNvPr>
            <p:cNvSpPr txBox="1">
              <a:spLocks/>
            </p:cNvSpPr>
            <p:nvPr/>
          </p:nvSpPr>
          <p:spPr>
            <a:xfrm>
              <a:off x="8813245" y="2987880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Containers</a:t>
              </a:r>
            </a:p>
          </p:txBody>
        </p:sp>
        <p:sp>
          <p:nvSpPr>
            <p:cNvPr id="134" name="Title 1">
              <a:extLst>
                <a:ext uri="{FF2B5EF4-FFF2-40B4-BE49-F238E27FC236}">
                  <a16:creationId xmlns:a16="http://schemas.microsoft.com/office/drawing/2014/main" id="{C371ECE6-DA82-41E2-9A18-DB0D7462CD73}"/>
                </a:ext>
              </a:extLst>
            </p:cNvPr>
            <p:cNvSpPr txBox="1">
              <a:spLocks/>
            </p:cNvSpPr>
            <p:nvPr/>
          </p:nvSpPr>
          <p:spPr>
            <a:xfrm>
              <a:off x="9906048" y="2987880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Containers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796CB826-6141-4946-A13C-7813FAC7E959}"/>
                </a:ext>
              </a:extLst>
            </p:cNvPr>
            <p:cNvGrpSpPr/>
            <p:nvPr/>
          </p:nvGrpSpPr>
          <p:grpSpPr>
            <a:xfrm>
              <a:off x="8776968" y="3171978"/>
              <a:ext cx="674040" cy="200439"/>
              <a:chOff x="8773830" y="4177977"/>
              <a:chExt cx="757312" cy="225202"/>
            </a:xfrm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BA682CA3-FD9F-4F97-BCB6-1C530E9A1E4C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D967C56-2C6B-409E-986A-87F0AB45A679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3B19BCF-3836-4929-912D-BFB66215D664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3FCCAF9-993F-40DA-A3A1-C7BF4601EA1B}"/>
                </a:ext>
              </a:extLst>
            </p:cNvPr>
            <p:cNvGrpSpPr/>
            <p:nvPr/>
          </p:nvGrpSpPr>
          <p:grpSpPr>
            <a:xfrm>
              <a:off x="9869771" y="3171978"/>
              <a:ext cx="674040" cy="200439"/>
              <a:chOff x="8773830" y="4177977"/>
              <a:chExt cx="757312" cy="225202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458F0F0A-00F0-4078-B348-0766BF993CA8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750F9FE-4648-406C-A0F9-D297D13BDAA5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5CEBF18-91B0-460C-9733-EA2A91E92767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BF8CAB3-AC9C-46FA-9EC2-DCF992456892}"/>
              </a:ext>
            </a:extLst>
          </p:cNvPr>
          <p:cNvCxnSpPr>
            <a:cxnSpLocks/>
          </p:cNvCxnSpPr>
          <p:nvPr/>
        </p:nvCxnSpPr>
        <p:spPr>
          <a:xfrm flipH="1">
            <a:off x="8485555" y="2259692"/>
            <a:ext cx="1" cy="73152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F6A1718-6965-445D-812C-AC301DEB4855}"/>
              </a:ext>
            </a:extLst>
          </p:cNvPr>
          <p:cNvCxnSpPr>
            <a:cxnSpLocks/>
          </p:cNvCxnSpPr>
          <p:nvPr/>
        </p:nvCxnSpPr>
        <p:spPr>
          <a:xfrm flipH="1">
            <a:off x="9890387" y="2259692"/>
            <a:ext cx="1" cy="634589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F5431430-51F7-46BF-A3D2-2AC5954406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66191" y="2180301"/>
            <a:ext cx="728188" cy="886968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03F42213-5A16-4845-B8B9-4031B263C533}"/>
              </a:ext>
            </a:extLst>
          </p:cNvPr>
          <p:cNvCxnSpPr>
            <a:cxnSpLocks/>
          </p:cNvCxnSpPr>
          <p:nvPr/>
        </p:nvCxnSpPr>
        <p:spPr>
          <a:xfrm rot="5400000">
            <a:off x="8928211" y="2131676"/>
            <a:ext cx="630936" cy="886968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D34D04D0-5F73-4838-B583-0DE651EFF2C5}"/>
              </a:ext>
            </a:extLst>
          </p:cNvPr>
          <p:cNvSpPr/>
          <p:nvPr/>
        </p:nvSpPr>
        <p:spPr bwMode="auto">
          <a:xfrm>
            <a:off x="7904333" y="4371115"/>
            <a:ext cx="2566189" cy="2319105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48" name="Title 1">
            <a:extLst>
              <a:ext uri="{FF2B5EF4-FFF2-40B4-BE49-F238E27FC236}">
                <a16:creationId xmlns:a16="http://schemas.microsoft.com/office/drawing/2014/main" id="{E8020A02-49A0-462C-BAD9-6CB50ACDA2C0}"/>
              </a:ext>
            </a:extLst>
          </p:cNvPr>
          <p:cNvSpPr txBox="1">
            <a:spLocks/>
          </p:cNvSpPr>
          <p:nvPr/>
        </p:nvSpPr>
        <p:spPr>
          <a:xfrm>
            <a:off x="7904333" y="4174799"/>
            <a:ext cx="169717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Worker node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3E5B875-D3EF-4A86-B7DA-C7D3EB4FED6F}"/>
              </a:ext>
            </a:extLst>
          </p:cNvPr>
          <p:cNvGrpSpPr/>
          <p:nvPr/>
        </p:nvGrpSpPr>
        <p:grpSpPr>
          <a:xfrm>
            <a:off x="8385786" y="4464059"/>
            <a:ext cx="601487" cy="703174"/>
            <a:chOff x="8858748" y="4464059"/>
            <a:chExt cx="601487" cy="703174"/>
          </a:xfrm>
        </p:grpSpPr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8486F759-D82C-4E65-9662-2E53279AF1F7}"/>
                </a:ext>
              </a:extLst>
            </p:cNvPr>
            <p:cNvSpPr/>
            <p:nvPr/>
          </p:nvSpPr>
          <p:spPr bwMode="auto">
            <a:xfrm>
              <a:off x="8892968" y="4633644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51" name="IoT_Hub" title="Icon of circles connecting to a center circle surrounded by brackets">
              <a:extLst>
                <a:ext uri="{FF2B5EF4-FFF2-40B4-BE49-F238E27FC236}">
                  <a16:creationId xmlns:a16="http://schemas.microsoft.com/office/drawing/2014/main" id="{71599EEF-CF9D-4F42-9D17-532FD1FD790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58029" y="4698705"/>
              <a:ext cx="403466" cy="403466"/>
            </a:xfrm>
            <a:custGeom>
              <a:avLst/>
              <a:gdLst>
                <a:gd name="T0" fmla="*/ 274 w 360"/>
                <a:gd name="T1" fmla="*/ 0 h 360"/>
                <a:gd name="T2" fmla="*/ 360 w 360"/>
                <a:gd name="T3" fmla="*/ 0 h 360"/>
                <a:gd name="T4" fmla="*/ 360 w 360"/>
                <a:gd name="T5" fmla="*/ 85 h 360"/>
                <a:gd name="T6" fmla="*/ 0 w 360"/>
                <a:gd name="T7" fmla="*/ 275 h 360"/>
                <a:gd name="T8" fmla="*/ 0 w 360"/>
                <a:gd name="T9" fmla="*/ 360 h 360"/>
                <a:gd name="T10" fmla="*/ 85 w 360"/>
                <a:gd name="T11" fmla="*/ 360 h 360"/>
                <a:gd name="T12" fmla="*/ 196 w 360"/>
                <a:gd name="T13" fmla="*/ 176 h 360"/>
                <a:gd name="T14" fmla="*/ 235 w 360"/>
                <a:gd name="T15" fmla="*/ 215 h 360"/>
                <a:gd name="T16" fmla="*/ 274 w 360"/>
                <a:gd name="T17" fmla="*/ 176 h 360"/>
                <a:gd name="T18" fmla="*/ 235 w 360"/>
                <a:gd name="T19" fmla="*/ 137 h 360"/>
                <a:gd name="T20" fmla="*/ 196 w 360"/>
                <a:gd name="T21" fmla="*/ 176 h 360"/>
                <a:gd name="T22" fmla="*/ 263 w 360"/>
                <a:gd name="T23" fmla="*/ 260 h 360"/>
                <a:gd name="T24" fmla="*/ 290 w 360"/>
                <a:gd name="T25" fmla="*/ 286 h 360"/>
                <a:gd name="T26" fmla="*/ 316 w 360"/>
                <a:gd name="T27" fmla="*/ 260 h 360"/>
                <a:gd name="T28" fmla="*/ 290 w 360"/>
                <a:gd name="T29" fmla="*/ 233 h 360"/>
                <a:gd name="T30" fmla="*/ 263 w 360"/>
                <a:gd name="T31" fmla="*/ 260 h 360"/>
                <a:gd name="T32" fmla="*/ 123 w 360"/>
                <a:gd name="T33" fmla="*/ 258 h 360"/>
                <a:gd name="T34" fmla="*/ 144 w 360"/>
                <a:gd name="T35" fmla="*/ 279 h 360"/>
                <a:gd name="T36" fmla="*/ 165 w 360"/>
                <a:gd name="T37" fmla="*/ 258 h 360"/>
                <a:gd name="T38" fmla="*/ 144 w 360"/>
                <a:gd name="T39" fmla="*/ 236 h 360"/>
                <a:gd name="T40" fmla="*/ 123 w 360"/>
                <a:gd name="T41" fmla="*/ 258 h 360"/>
                <a:gd name="T42" fmla="*/ 32 w 360"/>
                <a:gd name="T43" fmla="*/ 170 h 360"/>
                <a:gd name="T44" fmla="*/ 59 w 360"/>
                <a:gd name="T45" fmla="*/ 196 h 360"/>
                <a:gd name="T46" fmla="*/ 85 w 360"/>
                <a:gd name="T47" fmla="*/ 170 h 360"/>
                <a:gd name="T48" fmla="*/ 59 w 360"/>
                <a:gd name="T49" fmla="*/ 143 h 360"/>
                <a:gd name="T50" fmla="*/ 32 w 360"/>
                <a:gd name="T51" fmla="*/ 170 h 360"/>
                <a:gd name="T52" fmla="*/ 133 w 360"/>
                <a:gd name="T53" fmla="*/ 74 h 360"/>
                <a:gd name="T54" fmla="*/ 160 w 360"/>
                <a:gd name="T55" fmla="*/ 100 h 360"/>
                <a:gd name="T56" fmla="*/ 187 w 360"/>
                <a:gd name="T57" fmla="*/ 74 h 360"/>
                <a:gd name="T58" fmla="*/ 160 w 360"/>
                <a:gd name="T59" fmla="*/ 47 h 360"/>
                <a:gd name="T60" fmla="*/ 133 w 360"/>
                <a:gd name="T61" fmla="*/ 74 h 360"/>
                <a:gd name="T62" fmla="*/ 176 w 360"/>
                <a:gd name="T63" fmla="*/ 95 h 360"/>
                <a:gd name="T64" fmla="*/ 214 w 360"/>
                <a:gd name="T65" fmla="*/ 143 h 360"/>
                <a:gd name="T66" fmla="*/ 274 w 360"/>
                <a:gd name="T67" fmla="*/ 238 h 360"/>
                <a:gd name="T68" fmla="*/ 256 w 360"/>
                <a:gd name="T69" fmla="*/ 211 h 360"/>
                <a:gd name="T70" fmla="*/ 161 w 360"/>
                <a:gd name="T71" fmla="*/ 245 h 360"/>
                <a:gd name="T72" fmla="*/ 208 w 360"/>
                <a:gd name="T73" fmla="*/ 204 h 360"/>
                <a:gd name="T74" fmla="*/ 85 w 360"/>
                <a:gd name="T75" fmla="*/ 173 h 360"/>
                <a:gd name="T76" fmla="*/ 196 w 360"/>
                <a:gd name="T77" fmla="*/ 17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0" h="360">
                  <a:moveTo>
                    <a:pt x="274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60" y="85"/>
                    <a:pt x="360" y="85"/>
                    <a:pt x="360" y="85"/>
                  </a:cubicBezTo>
                  <a:moveTo>
                    <a:pt x="0" y="275"/>
                  </a:moveTo>
                  <a:cubicBezTo>
                    <a:pt x="0" y="360"/>
                    <a:pt x="0" y="360"/>
                    <a:pt x="0" y="360"/>
                  </a:cubicBezTo>
                  <a:cubicBezTo>
                    <a:pt x="85" y="360"/>
                    <a:pt x="85" y="360"/>
                    <a:pt x="85" y="360"/>
                  </a:cubicBezTo>
                  <a:moveTo>
                    <a:pt x="196" y="176"/>
                  </a:moveTo>
                  <a:cubicBezTo>
                    <a:pt x="196" y="198"/>
                    <a:pt x="213" y="215"/>
                    <a:pt x="235" y="215"/>
                  </a:cubicBezTo>
                  <a:cubicBezTo>
                    <a:pt x="256" y="215"/>
                    <a:pt x="274" y="198"/>
                    <a:pt x="274" y="176"/>
                  </a:cubicBezTo>
                  <a:cubicBezTo>
                    <a:pt x="274" y="155"/>
                    <a:pt x="256" y="137"/>
                    <a:pt x="235" y="137"/>
                  </a:cubicBezTo>
                  <a:cubicBezTo>
                    <a:pt x="213" y="137"/>
                    <a:pt x="196" y="155"/>
                    <a:pt x="196" y="176"/>
                  </a:cubicBezTo>
                  <a:close/>
                  <a:moveTo>
                    <a:pt x="263" y="260"/>
                  </a:moveTo>
                  <a:cubicBezTo>
                    <a:pt x="263" y="274"/>
                    <a:pt x="275" y="286"/>
                    <a:pt x="290" y="286"/>
                  </a:cubicBezTo>
                  <a:cubicBezTo>
                    <a:pt x="304" y="286"/>
                    <a:pt x="316" y="274"/>
                    <a:pt x="316" y="260"/>
                  </a:cubicBezTo>
                  <a:cubicBezTo>
                    <a:pt x="316" y="245"/>
                    <a:pt x="304" y="233"/>
                    <a:pt x="290" y="233"/>
                  </a:cubicBezTo>
                  <a:cubicBezTo>
                    <a:pt x="275" y="233"/>
                    <a:pt x="263" y="245"/>
                    <a:pt x="263" y="260"/>
                  </a:cubicBezTo>
                  <a:close/>
                  <a:moveTo>
                    <a:pt x="123" y="258"/>
                  </a:moveTo>
                  <a:cubicBezTo>
                    <a:pt x="123" y="270"/>
                    <a:pt x="132" y="279"/>
                    <a:pt x="144" y="279"/>
                  </a:cubicBezTo>
                  <a:cubicBezTo>
                    <a:pt x="156" y="279"/>
                    <a:pt x="165" y="270"/>
                    <a:pt x="165" y="258"/>
                  </a:cubicBezTo>
                  <a:cubicBezTo>
                    <a:pt x="165" y="246"/>
                    <a:pt x="156" y="236"/>
                    <a:pt x="144" y="236"/>
                  </a:cubicBezTo>
                  <a:cubicBezTo>
                    <a:pt x="132" y="236"/>
                    <a:pt x="123" y="246"/>
                    <a:pt x="123" y="258"/>
                  </a:cubicBezTo>
                  <a:close/>
                  <a:moveTo>
                    <a:pt x="32" y="170"/>
                  </a:moveTo>
                  <a:cubicBezTo>
                    <a:pt x="32" y="184"/>
                    <a:pt x="44" y="196"/>
                    <a:pt x="59" y="196"/>
                  </a:cubicBezTo>
                  <a:cubicBezTo>
                    <a:pt x="73" y="196"/>
                    <a:pt x="85" y="184"/>
                    <a:pt x="85" y="170"/>
                  </a:cubicBezTo>
                  <a:cubicBezTo>
                    <a:pt x="85" y="155"/>
                    <a:pt x="73" y="143"/>
                    <a:pt x="59" y="143"/>
                  </a:cubicBezTo>
                  <a:cubicBezTo>
                    <a:pt x="44" y="143"/>
                    <a:pt x="32" y="155"/>
                    <a:pt x="32" y="170"/>
                  </a:cubicBezTo>
                  <a:close/>
                  <a:moveTo>
                    <a:pt x="133" y="74"/>
                  </a:moveTo>
                  <a:cubicBezTo>
                    <a:pt x="133" y="88"/>
                    <a:pt x="145" y="100"/>
                    <a:pt x="160" y="100"/>
                  </a:cubicBezTo>
                  <a:cubicBezTo>
                    <a:pt x="175" y="100"/>
                    <a:pt x="187" y="88"/>
                    <a:pt x="187" y="74"/>
                  </a:cubicBezTo>
                  <a:cubicBezTo>
                    <a:pt x="187" y="59"/>
                    <a:pt x="175" y="47"/>
                    <a:pt x="160" y="47"/>
                  </a:cubicBezTo>
                  <a:cubicBezTo>
                    <a:pt x="145" y="47"/>
                    <a:pt x="133" y="59"/>
                    <a:pt x="133" y="74"/>
                  </a:cubicBezTo>
                  <a:close/>
                  <a:moveTo>
                    <a:pt x="176" y="95"/>
                  </a:moveTo>
                  <a:cubicBezTo>
                    <a:pt x="214" y="143"/>
                    <a:pt x="214" y="143"/>
                    <a:pt x="214" y="143"/>
                  </a:cubicBezTo>
                  <a:moveTo>
                    <a:pt x="274" y="238"/>
                  </a:moveTo>
                  <a:cubicBezTo>
                    <a:pt x="256" y="211"/>
                    <a:pt x="256" y="211"/>
                    <a:pt x="256" y="211"/>
                  </a:cubicBezTo>
                  <a:moveTo>
                    <a:pt x="161" y="245"/>
                  </a:moveTo>
                  <a:cubicBezTo>
                    <a:pt x="208" y="204"/>
                    <a:pt x="208" y="204"/>
                    <a:pt x="208" y="204"/>
                  </a:cubicBezTo>
                  <a:moveTo>
                    <a:pt x="85" y="173"/>
                  </a:moveTo>
                  <a:cubicBezTo>
                    <a:pt x="196" y="176"/>
                    <a:pt x="196" y="176"/>
                    <a:pt x="196" y="176"/>
                  </a:cubicBez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Title 1">
              <a:extLst>
                <a:ext uri="{FF2B5EF4-FFF2-40B4-BE49-F238E27FC236}">
                  <a16:creationId xmlns:a16="http://schemas.microsoft.com/office/drawing/2014/main" id="{B7C818DC-4CAC-4DFA-8FCD-9765371E0C12}"/>
                </a:ext>
              </a:extLst>
            </p:cNvPr>
            <p:cNvSpPr txBox="1">
              <a:spLocks/>
            </p:cNvSpPr>
            <p:nvPr/>
          </p:nvSpPr>
          <p:spPr>
            <a:xfrm>
              <a:off x="8858748" y="4464059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kubelet</a:t>
              </a:r>
              <a:endParaRPr kumimoji="0" lang="en-US" sz="8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FA6225E-82CB-42DC-BECE-8DEAE57FAAD5}"/>
              </a:ext>
            </a:extLst>
          </p:cNvPr>
          <p:cNvSpPr/>
          <p:nvPr/>
        </p:nvSpPr>
        <p:spPr bwMode="auto">
          <a:xfrm>
            <a:off x="8771735" y="4670739"/>
            <a:ext cx="143010" cy="160345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35FD24C-6811-4A99-802E-2B9BAD42BAD5}"/>
              </a:ext>
            </a:extLst>
          </p:cNvPr>
          <p:cNvSpPr/>
          <p:nvPr/>
        </p:nvSpPr>
        <p:spPr bwMode="auto">
          <a:xfrm>
            <a:off x="8460434" y="4974817"/>
            <a:ext cx="143010" cy="160345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50082BE-C863-412C-9910-7D1A1FEE214A}"/>
              </a:ext>
            </a:extLst>
          </p:cNvPr>
          <p:cNvGrpSpPr/>
          <p:nvPr/>
        </p:nvGrpSpPr>
        <p:grpSpPr>
          <a:xfrm>
            <a:off x="9387582" y="4464059"/>
            <a:ext cx="601487" cy="703174"/>
            <a:chOff x="9860544" y="4464059"/>
            <a:chExt cx="601487" cy="703174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E69D81B5-B202-4942-B99B-05794FF20BBC}"/>
                </a:ext>
              </a:extLst>
            </p:cNvPr>
            <p:cNvSpPr/>
            <p:nvPr/>
          </p:nvSpPr>
          <p:spPr bwMode="auto">
            <a:xfrm>
              <a:off x="9894764" y="4633644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57" name="Move_E7C2" title="Icon of four arrows pointing away from eachother">
              <a:extLst>
                <a:ext uri="{FF2B5EF4-FFF2-40B4-BE49-F238E27FC236}">
                  <a16:creationId xmlns:a16="http://schemas.microsoft.com/office/drawing/2014/main" id="{28C89F16-1A28-4766-999A-A2CAB9D5FEB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98469" y="4737309"/>
              <a:ext cx="326178" cy="326259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2700" cap="sq">
              <a:solidFill>
                <a:srgbClr val="0078D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Title 1">
              <a:extLst>
                <a:ext uri="{FF2B5EF4-FFF2-40B4-BE49-F238E27FC236}">
                  <a16:creationId xmlns:a16="http://schemas.microsoft.com/office/drawing/2014/main" id="{F0EB625A-91C6-4171-B2EA-E515AB46E842}"/>
                </a:ext>
              </a:extLst>
            </p:cNvPr>
            <p:cNvSpPr txBox="1">
              <a:spLocks/>
            </p:cNvSpPr>
            <p:nvPr/>
          </p:nvSpPr>
          <p:spPr>
            <a:xfrm>
              <a:off x="9860544" y="4464059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kube</a:t>
              </a: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-proxy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A0AED02-E6EF-4922-AC86-D352EDAF86F4}"/>
              </a:ext>
            </a:extLst>
          </p:cNvPr>
          <p:cNvGrpSpPr/>
          <p:nvPr/>
        </p:nvGrpSpPr>
        <p:grpSpPr>
          <a:xfrm>
            <a:off x="8036870" y="5350526"/>
            <a:ext cx="2301114" cy="1183682"/>
            <a:chOff x="8509832" y="5350526"/>
            <a:chExt cx="2301114" cy="1183682"/>
          </a:xfrm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4CEA979D-82A0-4886-AA71-BBFF8CE015E5}"/>
                </a:ext>
              </a:extLst>
            </p:cNvPr>
            <p:cNvSpPr/>
            <p:nvPr/>
          </p:nvSpPr>
          <p:spPr bwMode="auto">
            <a:xfrm>
              <a:off x="8509832" y="5524469"/>
              <a:ext cx="2301114" cy="100973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61" name="Title 1">
              <a:extLst>
                <a:ext uri="{FF2B5EF4-FFF2-40B4-BE49-F238E27FC236}">
                  <a16:creationId xmlns:a16="http://schemas.microsoft.com/office/drawing/2014/main" id="{A1833D6E-83B8-4C7D-A2DC-905FFEBEE389}"/>
                </a:ext>
              </a:extLst>
            </p:cNvPr>
            <p:cNvSpPr txBox="1">
              <a:spLocks/>
            </p:cNvSpPr>
            <p:nvPr/>
          </p:nvSpPr>
          <p:spPr>
            <a:xfrm>
              <a:off x="8509832" y="5350526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Docker</a:t>
              </a:r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D01835FB-38BF-45C6-BE02-6851681D871B}"/>
                </a:ext>
              </a:extLst>
            </p:cNvPr>
            <p:cNvSpPr/>
            <p:nvPr/>
          </p:nvSpPr>
          <p:spPr bwMode="auto">
            <a:xfrm>
              <a:off x="8629910" y="5842570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391FB6F6-9CD0-4954-900A-3E3F1D35C725}"/>
                </a:ext>
              </a:extLst>
            </p:cNvPr>
            <p:cNvSpPr/>
            <p:nvPr/>
          </p:nvSpPr>
          <p:spPr bwMode="auto">
            <a:xfrm>
              <a:off x="9722713" y="5842570"/>
              <a:ext cx="968156" cy="54675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64" name="Title 1">
              <a:extLst>
                <a:ext uri="{FF2B5EF4-FFF2-40B4-BE49-F238E27FC236}">
                  <a16:creationId xmlns:a16="http://schemas.microsoft.com/office/drawing/2014/main" id="{D5F2DC54-BF0B-4CDB-B215-26BC09D433A1}"/>
                </a:ext>
              </a:extLst>
            </p:cNvPr>
            <p:cNvSpPr txBox="1">
              <a:spLocks/>
            </p:cNvSpPr>
            <p:nvPr/>
          </p:nvSpPr>
          <p:spPr>
            <a:xfrm>
              <a:off x="8629910" y="5669348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165" name="Title 1">
              <a:extLst>
                <a:ext uri="{FF2B5EF4-FFF2-40B4-BE49-F238E27FC236}">
                  <a16:creationId xmlns:a16="http://schemas.microsoft.com/office/drawing/2014/main" id="{095C9D11-9E9A-466A-9967-89AF1A9E14E0}"/>
                </a:ext>
              </a:extLst>
            </p:cNvPr>
            <p:cNvSpPr txBox="1">
              <a:spLocks/>
            </p:cNvSpPr>
            <p:nvPr/>
          </p:nvSpPr>
          <p:spPr>
            <a:xfrm>
              <a:off x="9722713" y="5669348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166" name="Title 1">
              <a:extLst>
                <a:ext uri="{FF2B5EF4-FFF2-40B4-BE49-F238E27FC236}">
                  <a16:creationId xmlns:a16="http://schemas.microsoft.com/office/drawing/2014/main" id="{E2DB93E9-97F3-471A-AA72-7921500698AD}"/>
                </a:ext>
              </a:extLst>
            </p:cNvPr>
            <p:cNvSpPr txBox="1">
              <a:spLocks/>
            </p:cNvSpPr>
            <p:nvPr/>
          </p:nvSpPr>
          <p:spPr>
            <a:xfrm>
              <a:off x="8813245" y="5895421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Containers</a:t>
              </a:r>
            </a:p>
          </p:txBody>
        </p:sp>
        <p:sp>
          <p:nvSpPr>
            <p:cNvPr id="167" name="Title 1">
              <a:extLst>
                <a:ext uri="{FF2B5EF4-FFF2-40B4-BE49-F238E27FC236}">
                  <a16:creationId xmlns:a16="http://schemas.microsoft.com/office/drawing/2014/main" id="{244C915B-5C1E-4174-8FD7-42DEAF41C8BB}"/>
                </a:ext>
              </a:extLst>
            </p:cNvPr>
            <p:cNvSpPr txBox="1">
              <a:spLocks/>
            </p:cNvSpPr>
            <p:nvPr/>
          </p:nvSpPr>
          <p:spPr>
            <a:xfrm>
              <a:off x="9906048" y="5895421"/>
              <a:ext cx="601487" cy="12311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Containers</a:t>
              </a: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4708F8C2-5AC7-4515-BED3-C7DD6AE9C230}"/>
                </a:ext>
              </a:extLst>
            </p:cNvPr>
            <p:cNvGrpSpPr/>
            <p:nvPr/>
          </p:nvGrpSpPr>
          <p:grpSpPr>
            <a:xfrm>
              <a:off x="8776968" y="6079519"/>
              <a:ext cx="674040" cy="200439"/>
              <a:chOff x="8773830" y="4177977"/>
              <a:chExt cx="757312" cy="225202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C03E8594-9F9D-4B54-B1D7-AA4F26194086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C8AED67-C180-480B-8CAD-545E98051B90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E419546-3603-4CFC-98C6-BFE0A0FA0BA5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41ECFC9-8E25-492A-8E5F-29074E5D2727}"/>
                </a:ext>
              </a:extLst>
            </p:cNvPr>
            <p:cNvGrpSpPr/>
            <p:nvPr/>
          </p:nvGrpSpPr>
          <p:grpSpPr>
            <a:xfrm>
              <a:off x="9869771" y="6079519"/>
              <a:ext cx="674040" cy="200439"/>
              <a:chOff x="8773830" y="4177977"/>
              <a:chExt cx="757312" cy="225202"/>
            </a:xfrm>
          </p:grpSpPr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B389378-BF10-4E19-81A8-50FFF0D20683}"/>
                  </a:ext>
                </a:extLst>
              </p:cNvPr>
              <p:cNvSpPr/>
              <p:nvPr/>
            </p:nvSpPr>
            <p:spPr>
              <a:xfrm>
                <a:off x="877383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6A50B9B-4792-42FE-9010-011B6F72131B}"/>
                  </a:ext>
                </a:extLst>
              </p:cNvPr>
              <p:cNvSpPr/>
              <p:nvPr/>
            </p:nvSpPr>
            <p:spPr>
              <a:xfrm>
                <a:off x="904974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888999-9FD3-405C-BA87-49648962150D}"/>
                  </a:ext>
                </a:extLst>
              </p:cNvPr>
              <p:cNvSpPr/>
              <p:nvPr/>
            </p:nvSpPr>
            <p:spPr>
              <a:xfrm>
                <a:off x="9325650" y="4177977"/>
                <a:ext cx="205492" cy="225202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CD2627-A4D9-4EEF-90FE-CFEF4171350F}"/>
              </a:ext>
            </a:extLst>
          </p:cNvPr>
          <p:cNvCxnSpPr>
            <a:cxnSpLocks/>
          </p:cNvCxnSpPr>
          <p:nvPr/>
        </p:nvCxnSpPr>
        <p:spPr>
          <a:xfrm flipH="1">
            <a:off x="8485555" y="5167233"/>
            <a:ext cx="1" cy="73152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334ABB7-74F0-4724-8EA4-34B77E51020C}"/>
              </a:ext>
            </a:extLst>
          </p:cNvPr>
          <p:cNvCxnSpPr>
            <a:cxnSpLocks/>
          </p:cNvCxnSpPr>
          <p:nvPr/>
        </p:nvCxnSpPr>
        <p:spPr>
          <a:xfrm flipH="1">
            <a:off x="9890387" y="5167233"/>
            <a:ext cx="1" cy="634589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0F16C869-BB0D-41AA-8E4F-27C6EC4FA15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66191" y="5087842"/>
            <a:ext cx="728188" cy="886968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DE5E04B2-CAEC-492A-B4FE-9C6092CBAFB9}"/>
              </a:ext>
            </a:extLst>
          </p:cNvPr>
          <p:cNvCxnSpPr>
            <a:cxnSpLocks/>
          </p:cNvCxnSpPr>
          <p:nvPr/>
        </p:nvCxnSpPr>
        <p:spPr>
          <a:xfrm rot="5400000">
            <a:off x="8928211" y="5039217"/>
            <a:ext cx="630936" cy="886968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E84D0993-01B5-407D-A48E-2C35BD74A726}"/>
              </a:ext>
            </a:extLst>
          </p:cNvPr>
          <p:cNvCxnSpPr>
            <a:cxnSpLocks/>
          </p:cNvCxnSpPr>
          <p:nvPr/>
        </p:nvCxnSpPr>
        <p:spPr>
          <a:xfrm flipV="1">
            <a:off x="6288384" y="2002134"/>
            <a:ext cx="2131622" cy="1188720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01B9354E-03D5-4143-9ACC-48519E22A872}"/>
              </a:ext>
            </a:extLst>
          </p:cNvPr>
          <p:cNvCxnSpPr>
            <a:cxnSpLocks/>
          </p:cNvCxnSpPr>
          <p:nvPr/>
        </p:nvCxnSpPr>
        <p:spPr>
          <a:xfrm>
            <a:off x="6288384" y="3624408"/>
            <a:ext cx="2131622" cy="1280160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E4E4E49-2C12-46E7-A6E8-22C2C27624E3}"/>
              </a:ext>
            </a:extLst>
          </p:cNvPr>
          <p:cNvGrpSpPr/>
          <p:nvPr/>
        </p:nvGrpSpPr>
        <p:grpSpPr>
          <a:xfrm>
            <a:off x="10870034" y="1463574"/>
            <a:ext cx="914400" cy="568369"/>
            <a:chOff x="9359918" y="536507"/>
            <a:chExt cx="914400" cy="568369"/>
          </a:xfrm>
        </p:grpSpPr>
        <p:sp>
          <p:nvSpPr>
            <p:cNvPr id="184" name="globe_2" title="Icon of a sphere made of lines">
              <a:extLst>
                <a:ext uri="{FF2B5EF4-FFF2-40B4-BE49-F238E27FC236}">
                  <a16:creationId xmlns:a16="http://schemas.microsoft.com/office/drawing/2014/main" id="{568B1FF9-C532-4C60-A15E-A309D6E3A9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34941" y="739116"/>
              <a:ext cx="365760" cy="365760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Title 1">
              <a:extLst>
                <a:ext uri="{FF2B5EF4-FFF2-40B4-BE49-F238E27FC236}">
                  <a16:creationId xmlns:a16="http://schemas.microsoft.com/office/drawing/2014/main" id="{66CD84C3-690D-4AC9-8226-5E01D7C2A79A}"/>
                </a:ext>
              </a:extLst>
            </p:cNvPr>
            <p:cNvSpPr txBox="1">
              <a:spLocks/>
            </p:cNvSpPr>
            <p:nvPr/>
          </p:nvSpPr>
          <p:spPr>
            <a:xfrm>
              <a:off x="9359918" y="536507"/>
              <a:ext cx="914400" cy="15388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Internet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79D2B41-EDC5-48FE-9EBF-2C74E1679BC2}"/>
              </a:ext>
            </a:extLst>
          </p:cNvPr>
          <p:cNvCxnSpPr>
            <a:cxnSpLocks/>
            <a:stCxn id="184" idx="0"/>
          </p:cNvCxnSpPr>
          <p:nvPr/>
        </p:nvCxnSpPr>
        <p:spPr>
          <a:xfrm flipH="1">
            <a:off x="10270112" y="1849609"/>
            <a:ext cx="87494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18237E2-4413-484B-A30E-38162D986C03}"/>
              </a:ext>
            </a:extLst>
          </p:cNvPr>
          <p:cNvGrpSpPr/>
          <p:nvPr/>
        </p:nvGrpSpPr>
        <p:grpSpPr>
          <a:xfrm>
            <a:off x="10870034" y="4371115"/>
            <a:ext cx="914400" cy="568369"/>
            <a:chOff x="9359918" y="536507"/>
            <a:chExt cx="914400" cy="568369"/>
          </a:xfrm>
        </p:grpSpPr>
        <p:sp>
          <p:nvSpPr>
            <p:cNvPr id="195" name="globe_2" title="Icon of a sphere made of lines">
              <a:extLst>
                <a:ext uri="{FF2B5EF4-FFF2-40B4-BE49-F238E27FC236}">
                  <a16:creationId xmlns:a16="http://schemas.microsoft.com/office/drawing/2014/main" id="{54EAFA06-EC27-463D-BB1E-BE2D650EBCA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34941" y="739116"/>
              <a:ext cx="365760" cy="365760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Title 1">
              <a:extLst>
                <a:ext uri="{FF2B5EF4-FFF2-40B4-BE49-F238E27FC236}">
                  <a16:creationId xmlns:a16="http://schemas.microsoft.com/office/drawing/2014/main" id="{021A644E-AC3C-46C0-9572-CABB2639C883}"/>
                </a:ext>
              </a:extLst>
            </p:cNvPr>
            <p:cNvSpPr txBox="1">
              <a:spLocks/>
            </p:cNvSpPr>
            <p:nvPr/>
          </p:nvSpPr>
          <p:spPr>
            <a:xfrm>
              <a:off x="9359918" y="536507"/>
              <a:ext cx="914400" cy="15388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Internet</a:t>
              </a:r>
            </a:p>
          </p:txBody>
        </p: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99936B2-B0AC-4071-9FBA-FAC40F081ED5}"/>
              </a:ext>
            </a:extLst>
          </p:cNvPr>
          <p:cNvCxnSpPr>
            <a:cxnSpLocks/>
            <a:stCxn id="195" idx="0"/>
          </p:cNvCxnSpPr>
          <p:nvPr/>
        </p:nvCxnSpPr>
        <p:spPr>
          <a:xfrm flipH="1">
            <a:off x="10270112" y="4757150"/>
            <a:ext cx="87494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F369181-94C9-5640-845F-19D805FC5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3" y="1037047"/>
            <a:ext cx="584200" cy="584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372188-7204-9B4D-8136-9C9A7BB54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07" r="13034"/>
          <a:stretch/>
        </p:blipFill>
        <p:spPr>
          <a:xfrm>
            <a:off x="7382668" y="3861179"/>
            <a:ext cx="456603" cy="584200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BF55ABC1-663E-DB4F-9D8B-54B0A11AC035}"/>
              </a:ext>
            </a:extLst>
          </p:cNvPr>
          <p:cNvSpPr txBox="1"/>
          <p:nvPr/>
        </p:nvSpPr>
        <p:spPr>
          <a:xfrm>
            <a:off x="4436319" y="1492210"/>
            <a:ext cx="129813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kubectl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etc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869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6" grpId="0"/>
      <p:bldP spid="37" grpId="0" animBg="1"/>
      <p:bldP spid="113" grpId="0"/>
      <p:bldP spid="114" grpId="0" animBg="1"/>
      <p:bldP spid="115" grpId="0"/>
      <p:bldP spid="147" grpId="0" animBg="1"/>
      <p:bldP spid="1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DAF21-2224-E14D-84D2-88E5FE47A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90993"/>
            <a:ext cx="11887200" cy="4666264"/>
          </a:xfrm>
        </p:spPr>
        <p:txBody>
          <a:bodyPr/>
          <a:lstStyle/>
          <a:p>
            <a:pPr marL="0" indent="0">
              <a:spcBef>
                <a:spcPts val="1368"/>
              </a:spcBef>
              <a:buNone/>
            </a:pPr>
            <a:r>
              <a:rPr lang="en-US" sz="3200" dirty="0"/>
              <a:t>Almost identical, except:</a:t>
            </a:r>
          </a:p>
          <a:p>
            <a:pPr>
              <a:spcBef>
                <a:spcPts val="1368"/>
              </a:spcBef>
            </a:pPr>
            <a:r>
              <a:rPr lang="en-US" sz="3200" dirty="0"/>
              <a:t>Control plane doesn’t run on Windows; Linux only</a:t>
            </a:r>
          </a:p>
          <a:p>
            <a:pPr>
              <a:spcBef>
                <a:spcPts val="1368"/>
              </a:spcBef>
            </a:pPr>
            <a:r>
              <a:rPr lang="en-US" sz="3200" dirty="0"/>
              <a:t>K8s supports Windows process isolated containers only</a:t>
            </a:r>
          </a:p>
          <a:p>
            <a:pPr lvl="1">
              <a:spcBef>
                <a:spcPts val="1368"/>
              </a:spcBef>
            </a:pPr>
            <a:r>
              <a:rPr lang="en-US" sz="1800" dirty="0"/>
              <a:t>No Hyper-V isolation (yet)</a:t>
            </a:r>
          </a:p>
          <a:p>
            <a:pPr>
              <a:spcBef>
                <a:spcPts val="1368"/>
              </a:spcBef>
            </a:pPr>
            <a:r>
              <a:rPr lang="en-US" sz="3200" dirty="0"/>
              <a:t>Windows OS base image version must match Host OS (for now)</a:t>
            </a:r>
          </a:p>
          <a:p>
            <a:pPr>
              <a:spcBef>
                <a:spcPts val="1368"/>
              </a:spcBef>
            </a:pPr>
            <a:r>
              <a:rPr lang="en-US" sz="3200" dirty="0"/>
              <a:t>Identity works differently in Windows - </a:t>
            </a:r>
            <a:r>
              <a:rPr lang="en-US" sz="3200" dirty="0" err="1"/>
              <a:t>gMSA</a:t>
            </a:r>
            <a:r>
              <a:rPr lang="en-US" sz="3200" dirty="0"/>
              <a:t> support is in alpha</a:t>
            </a:r>
          </a:p>
          <a:p>
            <a:pPr>
              <a:spcBef>
                <a:spcPts val="1368"/>
              </a:spcBef>
            </a:pPr>
            <a:r>
              <a:rPr lang="en-US" sz="3200" dirty="0" err="1"/>
              <a:t>Misc</a:t>
            </a:r>
            <a:r>
              <a:rPr lang="en-US" sz="3200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6B1367-1F94-484D-AF55-A69330FF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Containers in Kubernetes: Limitations &amp; Difference from Linux Containers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DD94E-5721-7444-B316-F6ADABFE56D5}"/>
              </a:ext>
            </a:extLst>
          </p:cNvPr>
          <p:cNvSpPr txBox="1"/>
          <p:nvPr/>
        </p:nvSpPr>
        <p:spPr>
          <a:xfrm>
            <a:off x="768956" y="6385317"/>
            <a:ext cx="1089856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Kubernetes Docs for Windows – Supported Functionality and Limitations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03807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EC987-5677-D146-9D7B-FEBA53AE9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F5CDBC-BB3E-7C47-8D3C-70F2607F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DFDF81-6B40-D040-A937-B4737FFAC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376"/>
            <a:ext cx="12436475" cy="65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65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91D1-D527-914E-A291-67F0AC618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99109"/>
            <a:ext cx="11887200" cy="4309953"/>
          </a:xfrm>
        </p:spPr>
        <p:txBody>
          <a:bodyPr/>
          <a:lstStyle/>
          <a:p>
            <a:r>
              <a:rPr lang="en-US" sz="3200" dirty="0"/>
              <a:t>Run Windows Server container images to understand Windows Containers</a:t>
            </a:r>
          </a:p>
          <a:p>
            <a:r>
              <a:rPr lang="en-US" sz="3200" dirty="0"/>
              <a:t>Setup git and Azure CLI</a:t>
            </a:r>
          </a:p>
          <a:p>
            <a:r>
              <a:rPr lang="en-US" sz="3200" dirty="0"/>
              <a:t>Get access to the repo </a:t>
            </a:r>
            <a:r>
              <a:rPr lang="en-US" sz="3200" dirty="0">
                <a:hlinkClick r:id="rId2"/>
              </a:rPr>
              <a:t>https://github.com/craiglpeters/fabrikamfiber/</a:t>
            </a:r>
            <a:endParaRPr lang="en-US" sz="3200" dirty="0"/>
          </a:p>
          <a:p>
            <a:r>
              <a:rPr lang="en-US" sz="3200" dirty="0"/>
              <a:t>Setup tools including </a:t>
            </a:r>
            <a:r>
              <a:rPr lang="en-US" sz="3200" dirty="0" err="1"/>
              <a:t>kubectl</a:t>
            </a:r>
            <a:r>
              <a:rPr lang="en-US" sz="3200" dirty="0"/>
              <a:t> </a:t>
            </a:r>
          </a:p>
          <a:p>
            <a:r>
              <a:rPr lang="en-US" sz="3200" dirty="0"/>
              <a:t>Get access to the cluster</a:t>
            </a:r>
          </a:p>
          <a:p>
            <a:r>
              <a:rPr lang="en-US" sz="3200" dirty="0"/>
              <a:t>Examine the Windows nodes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FA78E-634A-804C-9032-2F6A64EC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1:</a:t>
            </a:r>
          </a:p>
        </p:txBody>
      </p:sp>
    </p:spTree>
    <p:extLst>
      <p:ext uri="{BB962C8B-B14F-4D97-AF65-F5344CB8AC3E}">
        <p14:creationId xmlns:p14="http://schemas.microsoft.com/office/powerpoint/2010/main" val="31943916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1484">
            <a:extLst>
              <a:ext uri="{FF2B5EF4-FFF2-40B4-BE49-F238E27FC236}">
                <a16:creationId xmlns:a16="http://schemas.microsoft.com/office/drawing/2014/main" id="{C6BC08A3-6642-418F-928D-5CBA9512A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482" y="295275"/>
            <a:ext cx="11066368" cy="565027"/>
          </a:xfrm>
        </p:spPr>
        <p:txBody>
          <a:bodyPr/>
          <a:lstStyle/>
          <a:p>
            <a:pPr lvl="0"/>
            <a:r>
              <a:rPr lang="en-US" dirty="0">
                <a:sym typeface="Quattrocento Sans"/>
              </a:rPr>
              <a:t>Sample App</a:t>
            </a:r>
            <a:endParaRPr lang="en" i="1" dirty="0"/>
          </a:p>
        </p:txBody>
      </p:sp>
      <p:sp>
        <p:nvSpPr>
          <p:cNvPr id="86" name="Browser_4">
            <a:extLst>
              <a:ext uri="{FF2B5EF4-FFF2-40B4-BE49-F238E27FC236}">
                <a16:creationId xmlns:a16="http://schemas.microsoft.com/office/drawing/2014/main" id="{8F197418-660B-4E91-A696-B7F07E3061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53987" y="2888398"/>
            <a:ext cx="1989746" cy="1472541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037A156-E94C-4700-B205-DE2EC70E79FB}"/>
              </a:ext>
            </a:extLst>
          </p:cNvPr>
          <p:cNvSpPr/>
          <p:nvPr/>
        </p:nvSpPr>
        <p:spPr bwMode="auto">
          <a:xfrm>
            <a:off x="6553987" y="4425189"/>
            <a:ext cx="1989746" cy="6093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Arial"/>
              </a:rPr>
              <a:t>ASP .NET+ IIS</a:t>
            </a:r>
            <a:endParaRPr lang="en" sz="2000" kern="0">
              <a:solidFill>
                <a:srgbClr val="505050"/>
              </a:solidFill>
              <a:latin typeface="Segoe UI"/>
              <a:cs typeface="Segoe UI" panose="020B0502040204020203" pitchFamily="34" charset="0"/>
              <a:sym typeface="Arial"/>
            </a:endParaRPr>
          </a:p>
        </p:txBody>
      </p:sp>
      <p:sp>
        <p:nvSpPr>
          <p:cNvPr id="75" name="Freeform 19">
            <a:extLst>
              <a:ext uri="{FF2B5EF4-FFF2-40B4-BE49-F238E27FC236}">
                <a16:creationId xmlns:a16="http://schemas.microsoft.com/office/drawing/2014/main" id="{6C429B9D-1243-44BE-9C0F-45657B1BC0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83747" y="3085396"/>
            <a:ext cx="1542357" cy="1276651"/>
          </a:xfrm>
          <a:custGeom>
            <a:avLst/>
            <a:gdLst>
              <a:gd name="T0" fmla="*/ 363 w 400"/>
              <a:gd name="T1" fmla="*/ 109 h 330"/>
              <a:gd name="T2" fmla="*/ 340 w 400"/>
              <a:gd name="T3" fmla="*/ 131 h 330"/>
              <a:gd name="T4" fmla="*/ 363 w 400"/>
              <a:gd name="T5" fmla="*/ 154 h 330"/>
              <a:gd name="T6" fmla="*/ 385 w 400"/>
              <a:gd name="T7" fmla="*/ 131 h 330"/>
              <a:gd name="T8" fmla="*/ 363 w 400"/>
              <a:gd name="T9" fmla="*/ 109 h 330"/>
              <a:gd name="T10" fmla="*/ 37 w 400"/>
              <a:gd name="T11" fmla="*/ 109 h 330"/>
              <a:gd name="T12" fmla="*/ 15 w 400"/>
              <a:gd name="T13" fmla="*/ 131 h 330"/>
              <a:gd name="T14" fmla="*/ 37 w 400"/>
              <a:gd name="T15" fmla="*/ 154 h 330"/>
              <a:gd name="T16" fmla="*/ 60 w 400"/>
              <a:gd name="T17" fmla="*/ 131 h 330"/>
              <a:gd name="T18" fmla="*/ 37 w 400"/>
              <a:gd name="T19" fmla="*/ 109 h 330"/>
              <a:gd name="T20" fmla="*/ 295 w 400"/>
              <a:gd name="T21" fmla="*/ 67 h 330"/>
              <a:gd name="T22" fmla="*/ 262 w 400"/>
              <a:gd name="T23" fmla="*/ 101 h 330"/>
              <a:gd name="T24" fmla="*/ 295 w 400"/>
              <a:gd name="T25" fmla="*/ 135 h 330"/>
              <a:gd name="T26" fmla="*/ 329 w 400"/>
              <a:gd name="T27" fmla="*/ 101 h 330"/>
              <a:gd name="T28" fmla="*/ 295 w 400"/>
              <a:gd name="T29" fmla="*/ 67 h 330"/>
              <a:gd name="T30" fmla="*/ 400 w 400"/>
              <a:gd name="T31" fmla="*/ 272 h 330"/>
              <a:gd name="T32" fmla="*/ 362 w 400"/>
              <a:gd name="T33" fmla="*/ 272 h 330"/>
              <a:gd name="T34" fmla="*/ 362 w 400"/>
              <a:gd name="T35" fmla="*/ 202 h 330"/>
              <a:gd name="T36" fmla="*/ 352 w 400"/>
              <a:gd name="T37" fmla="*/ 169 h 330"/>
              <a:gd name="T38" fmla="*/ 363 w 400"/>
              <a:gd name="T39" fmla="*/ 167 h 330"/>
              <a:gd name="T40" fmla="*/ 400 w 400"/>
              <a:gd name="T41" fmla="*/ 204 h 330"/>
              <a:gd name="T42" fmla="*/ 400 w 400"/>
              <a:gd name="T43" fmla="*/ 272 h 330"/>
              <a:gd name="T44" fmla="*/ 105 w 400"/>
              <a:gd name="T45" fmla="*/ 67 h 330"/>
              <a:gd name="T46" fmla="*/ 71 w 400"/>
              <a:gd name="T47" fmla="*/ 101 h 330"/>
              <a:gd name="T48" fmla="*/ 105 w 400"/>
              <a:gd name="T49" fmla="*/ 135 h 330"/>
              <a:gd name="T50" fmla="*/ 138 w 400"/>
              <a:gd name="T51" fmla="*/ 101 h 330"/>
              <a:gd name="T52" fmla="*/ 105 w 400"/>
              <a:gd name="T53" fmla="*/ 67 h 330"/>
              <a:gd name="T54" fmla="*/ 37 w 400"/>
              <a:gd name="T55" fmla="*/ 167 h 330"/>
              <a:gd name="T56" fmla="*/ 48 w 400"/>
              <a:gd name="T57" fmla="*/ 169 h 330"/>
              <a:gd name="T58" fmla="*/ 38 w 400"/>
              <a:gd name="T59" fmla="*/ 202 h 330"/>
              <a:gd name="T60" fmla="*/ 38 w 400"/>
              <a:gd name="T61" fmla="*/ 272 h 330"/>
              <a:gd name="T62" fmla="*/ 0 w 400"/>
              <a:gd name="T63" fmla="*/ 272 h 330"/>
              <a:gd name="T64" fmla="*/ 0 w 400"/>
              <a:gd name="T65" fmla="*/ 204 h 330"/>
              <a:gd name="T66" fmla="*/ 37 w 400"/>
              <a:gd name="T67" fmla="*/ 167 h 330"/>
              <a:gd name="T68" fmla="*/ 200 w 400"/>
              <a:gd name="T69" fmla="*/ 0 h 330"/>
              <a:gd name="T70" fmla="*/ 150 w 400"/>
              <a:gd name="T71" fmla="*/ 50 h 330"/>
              <a:gd name="T72" fmla="*/ 200 w 400"/>
              <a:gd name="T73" fmla="*/ 100 h 330"/>
              <a:gd name="T74" fmla="*/ 250 w 400"/>
              <a:gd name="T75" fmla="*/ 50 h 330"/>
              <a:gd name="T76" fmla="*/ 200 w 400"/>
              <a:gd name="T77" fmla="*/ 0 h 330"/>
              <a:gd name="T78" fmla="*/ 349 w 400"/>
              <a:gd name="T79" fmla="*/ 299 h 330"/>
              <a:gd name="T80" fmla="*/ 290 w 400"/>
              <a:gd name="T81" fmla="*/ 299 h 330"/>
              <a:gd name="T82" fmla="*/ 290 w 400"/>
              <a:gd name="T83" fmla="*/ 191 h 330"/>
              <a:gd name="T84" fmla="*/ 280 w 400"/>
              <a:gd name="T85" fmla="*/ 150 h 330"/>
              <a:gd name="T86" fmla="*/ 295 w 400"/>
              <a:gd name="T87" fmla="*/ 148 h 330"/>
              <a:gd name="T88" fmla="*/ 349 w 400"/>
              <a:gd name="T89" fmla="*/ 202 h 330"/>
              <a:gd name="T90" fmla="*/ 349 w 400"/>
              <a:gd name="T91" fmla="*/ 299 h 330"/>
              <a:gd name="T92" fmla="*/ 110 w 400"/>
              <a:gd name="T93" fmla="*/ 191 h 330"/>
              <a:gd name="T94" fmla="*/ 110 w 400"/>
              <a:gd name="T95" fmla="*/ 299 h 330"/>
              <a:gd name="T96" fmla="*/ 51 w 400"/>
              <a:gd name="T97" fmla="*/ 299 h 330"/>
              <a:gd name="T98" fmla="*/ 51 w 400"/>
              <a:gd name="T99" fmla="*/ 202 h 330"/>
              <a:gd name="T100" fmla="*/ 105 w 400"/>
              <a:gd name="T101" fmla="*/ 148 h 330"/>
              <a:gd name="T102" fmla="*/ 120 w 400"/>
              <a:gd name="T103" fmla="*/ 150 h 330"/>
              <a:gd name="T104" fmla="*/ 110 w 400"/>
              <a:gd name="T105" fmla="*/ 191 h 330"/>
              <a:gd name="T106" fmla="*/ 122 w 400"/>
              <a:gd name="T107" fmla="*/ 330 h 330"/>
              <a:gd name="T108" fmla="*/ 278 w 400"/>
              <a:gd name="T109" fmla="*/ 330 h 330"/>
              <a:gd name="T110" fmla="*/ 278 w 400"/>
              <a:gd name="T111" fmla="*/ 191 h 330"/>
              <a:gd name="T112" fmla="*/ 200 w 400"/>
              <a:gd name="T113" fmla="*/ 113 h 330"/>
              <a:gd name="T114" fmla="*/ 122 w 400"/>
              <a:gd name="T115" fmla="*/ 191 h 330"/>
              <a:gd name="T116" fmla="*/ 122 w 400"/>
              <a:gd name="T117" fmla="*/ 33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0" h="330">
                <a:moveTo>
                  <a:pt x="363" y="109"/>
                </a:moveTo>
                <a:cubicBezTo>
                  <a:pt x="350" y="109"/>
                  <a:pt x="340" y="119"/>
                  <a:pt x="340" y="131"/>
                </a:cubicBezTo>
                <a:cubicBezTo>
                  <a:pt x="340" y="144"/>
                  <a:pt x="350" y="154"/>
                  <a:pt x="363" y="154"/>
                </a:cubicBezTo>
                <a:cubicBezTo>
                  <a:pt x="375" y="154"/>
                  <a:pt x="385" y="144"/>
                  <a:pt x="385" y="131"/>
                </a:cubicBezTo>
                <a:cubicBezTo>
                  <a:pt x="385" y="119"/>
                  <a:pt x="375" y="109"/>
                  <a:pt x="363" y="109"/>
                </a:cubicBezTo>
                <a:close/>
                <a:moveTo>
                  <a:pt x="37" y="109"/>
                </a:moveTo>
                <a:cubicBezTo>
                  <a:pt x="25" y="109"/>
                  <a:pt x="15" y="119"/>
                  <a:pt x="15" y="131"/>
                </a:cubicBezTo>
                <a:cubicBezTo>
                  <a:pt x="15" y="144"/>
                  <a:pt x="25" y="154"/>
                  <a:pt x="37" y="154"/>
                </a:cubicBezTo>
                <a:cubicBezTo>
                  <a:pt x="50" y="154"/>
                  <a:pt x="60" y="144"/>
                  <a:pt x="60" y="131"/>
                </a:cubicBezTo>
                <a:cubicBezTo>
                  <a:pt x="60" y="119"/>
                  <a:pt x="50" y="109"/>
                  <a:pt x="37" y="109"/>
                </a:cubicBezTo>
                <a:close/>
                <a:moveTo>
                  <a:pt x="295" y="67"/>
                </a:moveTo>
                <a:cubicBezTo>
                  <a:pt x="277" y="67"/>
                  <a:pt x="262" y="83"/>
                  <a:pt x="262" y="101"/>
                </a:cubicBezTo>
                <a:cubicBezTo>
                  <a:pt x="262" y="120"/>
                  <a:pt x="277" y="135"/>
                  <a:pt x="295" y="135"/>
                </a:cubicBezTo>
                <a:cubicBezTo>
                  <a:pt x="314" y="135"/>
                  <a:pt x="329" y="120"/>
                  <a:pt x="329" y="101"/>
                </a:cubicBezTo>
                <a:cubicBezTo>
                  <a:pt x="329" y="83"/>
                  <a:pt x="314" y="67"/>
                  <a:pt x="295" y="67"/>
                </a:cubicBezTo>
                <a:close/>
                <a:moveTo>
                  <a:pt x="400" y="272"/>
                </a:moveTo>
                <a:cubicBezTo>
                  <a:pt x="362" y="272"/>
                  <a:pt x="362" y="272"/>
                  <a:pt x="362" y="272"/>
                </a:cubicBezTo>
                <a:cubicBezTo>
                  <a:pt x="362" y="202"/>
                  <a:pt x="362" y="202"/>
                  <a:pt x="362" y="202"/>
                </a:cubicBezTo>
                <a:cubicBezTo>
                  <a:pt x="362" y="190"/>
                  <a:pt x="358" y="178"/>
                  <a:pt x="352" y="169"/>
                </a:cubicBezTo>
                <a:cubicBezTo>
                  <a:pt x="356" y="168"/>
                  <a:pt x="359" y="167"/>
                  <a:pt x="363" y="167"/>
                </a:cubicBezTo>
                <a:cubicBezTo>
                  <a:pt x="383" y="167"/>
                  <a:pt x="400" y="184"/>
                  <a:pt x="400" y="204"/>
                </a:cubicBezTo>
                <a:lnTo>
                  <a:pt x="400" y="272"/>
                </a:lnTo>
                <a:close/>
                <a:moveTo>
                  <a:pt x="105" y="67"/>
                </a:moveTo>
                <a:cubicBezTo>
                  <a:pt x="86" y="67"/>
                  <a:pt x="71" y="83"/>
                  <a:pt x="71" y="101"/>
                </a:cubicBezTo>
                <a:cubicBezTo>
                  <a:pt x="71" y="120"/>
                  <a:pt x="86" y="135"/>
                  <a:pt x="105" y="135"/>
                </a:cubicBezTo>
                <a:cubicBezTo>
                  <a:pt x="123" y="135"/>
                  <a:pt x="138" y="120"/>
                  <a:pt x="138" y="101"/>
                </a:cubicBezTo>
                <a:cubicBezTo>
                  <a:pt x="138" y="83"/>
                  <a:pt x="123" y="67"/>
                  <a:pt x="105" y="67"/>
                </a:cubicBezTo>
                <a:close/>
                <a:moveTo>
                  <a:pt x="37" y="167"/>
                </a:moveTo>
                <a:cubicBezTo>
                  <a:pt x="41" y="167"/>
                  <a:pt x="44" y="168"/>
                  <a:pt x="48" y="169"/>
                </a:cubicBezTo>
                <a:cubicBezTo>
                  <a:pt x="42" y="178"/>
                  <a:pt x="38" y="190"/>
                  <a:pt x="38" y="202"/>
                </a:cubicBezTo>
                <a:cubicBezTo>
                  <a:pt x="38" y="272"/>
                  <a:pt x="38" y="272"/>
                  <a:pt x="38" y="272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184"/>
                  <a:pt x="17" y="167"/>
                  <a:pt x="37" y="167"/>
                </a:cubicBezTo>
                <a:close/>
                <a:moveTo>
                  <a:pt x="200" y="0"/>
                </a:moveTo>
                <a:cubicBezTo>
                  <a:pt x="173" y="0"/>
                  <a:pt x="150" y="22"/>
                  <a:pt x="150" y="50"/>
                </a:cubicBezTo>
                <a:cubicBezTo>
                  <a:pt x="150" y="77"/>
                  <a:pt x="173" y="100"/>
                  <a:pt x="200" y="100"/>
                </a:cubicBezTo>
                <a:cubicBezTo>
                  <a:pt x="227" y="100"/>
                  <a:pt x="250" y="77"/>
                  <a:pt x="250" y="50"/>
                </a:cubicBezTo>
                <a:cubicBezTo>
                  <a:pt x="250" y="22"/>
                  <a:pt x="227" y="0"/>
                  <a:pt x="200" y="0"/>
                </a:cubicBezTo>
                <a:close/>
                <a:moveTo>
                  <a:pt x="349" y="299"/>
                </a:moveTo>
                <a:cubicBezTo>
                  <a:pt x="290" y="299"/>
                  <a:pt x="290" y="299"/>
                  <a:pt x="290" y="299"/>
                </a:cubicBezTo>
                <a:cubicBezTo>
                  <a:pt x="290" y="191"/>
                  <a:pt x="290" y="191"/>
                  <a:pt x="290" y="191"/>
                </a:cubicBezTo>
                <a:cubicBezTo>
                  <a:pt x="290" y="176"/>
                  <a:pt x="287" y="163"/>
                  <a:pt x="280" y="150"/>
                </a:cubicBezTo>
                <a:cubicBezTo>
                  <a:pt x="285" y="149"/>
                  <a:pt x="290" y="148"/>
                  <a:pt x="295" y="148"/>
                </a:cubicBezTo>
                <a:cubicBezTo>
                  <a:pt x="325" y="148"/>
                  <a:pt x="349" y="172"/>
                  <a:pt x="349" y="202"/>
                </a:cubicBezTo>
                <a:lnTo>
                  <a:pt x="349" y="299"/>
                </a:lnTo>
                <a:close/>
                <a:moveTo>
                  <a:pt x="110" y="191"/>
                </a:moveTo>
                <a:cubicBezTo>
                  <a:pt x="110" y="299"/>
                  <a:pt x="110" y="299"/>
                  <a:pt x="110" y="299"/>
                </a:cubicBezTo>
                <a:cubicBezTo>
                  <a:pt x="51" y="299"/>
                  <a:pt x="51" y="299"/>
                  <a:pt x="51" y="299"/>
                </a:cubicBezTo>
                <a:cubicBezTo>
                  <a:pt x="51" y="202"/>
                  <a:pt x="51" y="202"/>
                  <a:pt x="51" y="202"/>
                </a:cubicBezTo>
                <a:cubicBezTo>
                  <a:pt x="51" y="172"/>
                  <a:pt x="75" y="148"/>
                  <a:pt x="105" y="148"/>
                </a:cubicBezTo>
                <a:cubicBezTo>
                  <a:pt x="110" y="148"/>
                  <a:pt x="115" y="149"/>
                  <a:pt x="120" y="150"/>
                </a:cubicBezTo>
                <a:cubicBezTo>
                  <a:pt x="113" y="163"/>
                  <a:pt x="110" y="176"/>
                  <a:pt x="110" y="191"/>
                </a:cubicBezTo>
                <a:close/>
                <a:moveTo>
                  <a:pt x="122" y="330"/>
                </a:moveTo>
                <a:cubicBezTo>
                  <a:pt x="278" y="330"/>
                  <a:pt x="278" y="330"/>
                  <a:pt x="278" y="330"/>
                </a:cubicBezTo>
                <a:cubicBezTo>
                  <a:pt x="278" y="191"/>
                  <a:pt x="278" y="191"/>
                  <a:pt x="278" y="191"/>
                </a:cubicBezTo>
                <a:cubicBezTo>
                  <a:pt x="278" y="148"/>
                  <a:pt x="243" y="113"/>
                  <a:pt x="200" y="113"/>
                </a:cubicBezTo>
                <a:cubicBezTo>
                  <a:pt x="157" y="113"/>
                  <a:pt x="122" y="148"/>
                  <a:pt x="122" y="191"/>
                </a:cubicBezTo>
                <a:lnTo>
                  <a:pt x="122" y="3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kern="0">
              <a:solidFill>
                <a:srgbClr val="505050"/>
              </a:solidFill>
            </a:endParaRPr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FAC9BBF1-DA7F-4A50-B101-1C373A6D418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86748" y="3626278"/>
            <a:ext cx="1340982" cy="735768"/>
            <a:chOff x="1282" y="1466"/>
            <a:chExt cx="1212" cy="665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CFCA1A0-222D-4AF9-B668-B09AB2C6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2063"/>
              <a:ext cx="140" cy="68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ACD6817A-C919-443E-9750-4D04EFA93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" y="2064"/>
              <a:ext cx="298" cy="38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1" name="Oval 7">
              <a:extLst>
                <a:ext uri="{FF2B5EF4-FFF2-40B4-BE49-F238E27FC236}">
                  <a16:creationId xmlns:a16="http://schemas.microsoft.com/office/drawing/2014/main" id="{93602C80-41F9-427E-8525-6E7231DC5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" y="1955"/>
              <a:ext cx="311" cy="6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CAB01EF1-6A9D-405A-9A60-FA12BC73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" y="1466"/>
              <a:ext cx="752" cy="52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3" name="Rectangle 9">
              <a:extLst>
                <a:ext uri="{FF2B5EF4-FFF2-40B4-BE49-F238E27FC236}">
                  <a16:creationId xmlns:a16="http://schemas.microsoft.com/office/drawing/2014/main" id="{3CE31B51-33AB-4476-9637-27B516C57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1490"/>
              <a:ext cx="705" cy="399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4" name="Rectangle 10">
              <a:extLst>
                <a:ext uri="{FF2B5EF4-FFF2-40B4-BE49-F238E27FC236}">
                  <a16:creationId xmlns:a16="http://schemas.microsoft.com/office/drawing/2014/main" id="{F33C33EA-A3D8-4FD7-8E7D-A15400324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2095"/>
              <a:ext cx="932" cy="35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87B32BF4-A4AC-4618-BF9B-5EC863695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" y="2053"/>
              <a:ext cx="932" cy="42"/>
            </a:xfrm>
            <a:custGeom>
              <a:avLst/>
              <a:gdLst>
                <a:gd name="T0" fmla="*/ 932 w 932"/>
                <a:gd name="T1" fmla="*/ 42 h 42"/>
                <a:gd name="T2" fmla="*/ 0 w 932"/>
                <a:gd name="T3" fmla="*/ 42 h 42"/>
                <a:gd name="T4" fmla="*/ 59 w 932"/>
                <a:gd name="T5" fmla="*/ 0 h 42"/>
                <a:gd name="T6" fmla="*/ 874 w 932"/>
                <a:gd name="T7" fmla="*/ 0 h 42"/>
                <a:gd name="T8" fmla="*/ 932 w 93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2" h="42">
                  <a:moveTo>
                    <a:pt x="932" y="42"/>
                  </a:moveTo>
                  <a:lnTo>
                    <a:pt x="0" y="42"/>
                  </a:lnTo>
                  <a:lnTo>
                    <a:pt x="59" y="0"/>
                  </a:lnTo>
                  <a:lnTo>
                    <a:pt x="874" y="0"/>
                  </a:lnTo>
                  <a:lnTo>
                    <a:pt x="932" y="42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906FFC7A-80F6-4E4A-ACD9-35BB52484C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2" y="1500"/>
              <a:ext cx="185" cy="157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B9CC818-86E7-4AE2-A143-95469C2F4971}"/>
              </a:ext>
            </a:extLst>
          </p:cNvPr>
          <p:cNvSpPr/>
          <p:nvPr/>
        </p:nvSpPr>
        <p:spPr bwMode="auto">
          <a:xfrm>
            <a:off x="2080069" y="4440038"/>
            <a:ext cx="1989746" cy="6093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Arial"/>
              </a:rPr>
              <a:t>End Users</a:t>
            </a:r>
            <a:endParaRPr lang="en" sz="2000" kern="0">
              <a:solidFill>
                <a:srgbClr val="505050"/>
              </a:solidFill>
              <a:latin typeface="Segoe UI"/>
              <a:cs typeface="Segoe UI" panose="020B0502040204020203" pitchFamily="34" charset="0"/>
              <a:sym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C577EE-36F5-47E2-AC01-4EFE1B115127}"/>
              </a:ext>
            </a:extLst>
          </p:cNvPr>
          <p:cNvCxnSpPr>
            <a:cxnSpLocks/>
          </p:cNvCxnSpPr>
          <p:nvPr/>
        </p:nvCxnSpPr>
        <p:spPr>
          <a:xfrm flipV="1">
            <a:off x="4241473" y="3628728"/>
            <a:ext cx="2297144" cy="15116"/>
          </a:xfrm>
          <a:prstGeom prst="straightConnector1">
            <a:avLst/>
          </a:prstGeom>
          <a:ln w="28575">
            <a:solidFill>
              <a:srgbClr val="30303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53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>
            <a:extLst>
              <a:ext uri="{FF2B5EF4-FFF2-40B4-BE49-F238E27FC236}">
                <a16:creationId xmlns:a16="http://schemas.microsoft.com/office/drawing/2014/main" id="{30F08EAC-98CA-3848-BAE4-982B43316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155" y="2506371"/>
            <a:ext cx="3089249" cy="2407606"/>
          </a:xfrm>
          <a:prstGeom prst="rect">
            <a:avLst/>
          </a:prstGeom>
          <a:solidFill>
            <a:srgbClr val="00B050"/>
          </a:solidFill>
          <a:ln w="57150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62" name="Shape 1484">
            <a:extLst>
              <a:ext uri="{FF2B5EF4-FFF2-40B4-BE49-F238E27FC236}">
                <a16:creationId xmlns:a16="http://schemas.microsoft.com/office/drawing/2014/main" id="{C6BC08A3-6642-418F-928D-5CBA9512A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482" y="295275"/>
            <a:ext cx="11066368" cy="565027"/>
          </a:xfrm>
        </p:spPr>
        <p:txBody>
          <a:bodyPr/>
          <a:lstStyle/>
          <a:p>
            <a:pPr lvl="0"/>
            <a:r>
              <a:rPr lang="en-US" dirty="0">
                <a:sym typeface="Quattrocento Sans"/>
              </a:rPr>
              <a:t>Sample App</a:t>
            </a:r>
            <a:endParaRPr lang="en" i="1" dirty="0"/>
          </a:p>
        </p:txBody>
      </p:sp>
      <p:sp>
        <p:nvSpPr>
          <p:cNvPr id="86" name="Browser_4">
            <a:extLst>
              <a:ext uri="{FF2B5EF4-FFF2-40B4-BE49-F238E27FC236}">
                <a16:creationId xmlns:a16="http://schemas.microsoft.com/office/drawing/2014/main" id="{8F197418-660B-4E91-A696-B7F07E3061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53987" y="2888398"/>
            <a:ext cx="1989746" cy="1472541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037A156-E94C-4700-B205-DE2EC70E79FB}"/>
              </a:ext>
            </a:extLst>
          </p:cNvPr>
          <p:cNvSpPr/>
          <p:nvPr/>
        </p:nvSpPr>
        <p:spPr bwMode="auto">
          <a:xfrm>
            <a:off x="6553987" y="4425189"/>
            <a:ext cx="1989746" cy="6093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Arial"/>
              </a:rPr>
              <a:t>ASP .NET+ IIS</a:t>
            </a:r>
            <a:endParaRPr lang="en" sz="2000" kern="0">
              <a:solidFill>
                <a:srgbClr val="505050"/>
              </a:solidFill>
              <a:latin typeface="Segoe UI"/>
              <a:cs typeface="Segoe UI" panose="020B0502040204020203" pitchFamily="34" charset="0"/>
              <a:sym typeface="Arial"/>
            </a:endParaRPr>
          </a:p>
        </p:txBody>
      </p:sp>
      <p:sp>
        <p:nvSpPr>
          <p:cNvPr id="75" name="Freeform 19">
            <a:extLst>
              <a:ext uri="{FF2B5EF4-FFF2-40B4-BE49-F238E27FC236}">
                <a16:creationId xmlns:a16="http://schemas.microsoft.com/office/drawing/2014/main" id="{6C429B9D-1243-44BE-9C0F-45657B1BC0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683747" y="3085396"/>
            <a:ext cx="1542357" cy="1276651"/>
          </a:xfrm>
          <a:custGeom>
            <a:avLst/>
            <a:gdLst>
              <a:gd name="T0" fmla="*/ 363 w 400"/>
              <a:gd name="T1" fmla="*/ 109 h 330"/>
              <a:gd name="T2" fmla="*/ 340 w 400"/>
              <a:gd name="T3" fmla="*/ 131 h 330"/>
              <a:gd name="T4" fmla="*/ 363 w 400"/>
              <a:gd name="T5" fmla="*/ 154 h 330"/>
              <a:gd name="T6" fmla="*/ 385 w 400"/>
              <a:gd name="T7" fmla="*/ 131 h 330"/>
              <a:gd name="T8" fmla="*/ 363 w 400"/>
              <a:gd name="T9" fmla="*/ 109 h 330"/>
              <a:gd name="T10" fmla="*/ 37 w 400"/>
              <a:gd name="T11" fmla="*/ 109 h 330"/>
              <a:gd name="T12" fmla="*/ 15 w 400"/>
              <a:gd name="T13" fmla="*/ 131 h 330"/>
              <a:gd name="T14" fmla="*/ 37 w 400"/>
              <a:gd name="T15" fmla="*/ 154 h 330"/>
              <a:gd name="T16" fmla="*/ 60 w 400"/>
              <a:gd name="T17" fmla="*/ 131 h 330"/>
              <a:gd name="T18" fmla="*/ 37 w 400"/>
              <a:gd name="T19" fmla="*/ 109 h 330"/>
              <a:gd name="T20" fmla="*/ 295 w 400"/>
              <a:gd name="T21" fmla="*/ 67 h 330"/>
              <a:gd name="T22" fmla="*/ 262 w 400"/>
              <a:gd name="T23" fmla="*/ 101 h 330"/>
              <a:gd name="T24" fmla="*/ 295 w 400"/>
              <a:gd name="T25" fmla="*/ 135 h 330"/>
              <a:gd name="T26" fmla="*/ 329 w 400"/>
              <a:gd name="T27" fmla="*/ 101 h 330"/>
              <a:gd name="T28" fmla="*/ 295 w 400"/>
              <a:gd name="T29" fmla="*/ 67 h 330"/>
              <a:gd name="T30" fmla="*/ 400 w 400"/>
              <a:gd name="T31" fmla="*/ 272 h 330"/>
              <a:gd name="T32" fmla="*/ 362 w 400"/>
              <a:gd name="T33" fmla="*/ 272 h 330"/>
              <a:gd name="T34" fmla="*/ 362 w 400"/>
              <a:gd name="T35" fmla="*/ 202 h 330"/>
              <a:gd name="T36" fmla="*/ 352 w 400"/>
              <a:gd name="T37" fmla="*/ 169 h 330"/>
              <a:gd name="T38" fmla="*/ 363 w 400"/>
              <a:gd name="T39" fmla="*/ 167 h 330"/>
              <a:gd name="T40" fmla="*/ 400 w 400"/>
              <a:gd name="T41" fmla="*/ 204 h 330"/>
              <a:gd name="T42" fmla="*/ 400 w 400"/>
              <a:gd name="T43" fmla="*/ 272 h 330"/>
              <a:gd name="T44" fmla="*/ 105 w 400"/>
              <a:gd name="T45" fmla="*/ 67 h 330"/>
              <a:gd name="T46" fmla="*/ 71 w 400"/>
              <a:gd name="T47" fmla="*/ 101 h 330"/>
              <a:gd name="T48" fmla="*/ 105 w 400"/>
              <a:gd name="T49" fmla="*/ 135 h 330"/>
              <a:gd name="T50" fmla="*/ 138 w 400"/>
              <a:gd name="T51" fmla="*/ 101 h 330"/>
              <a:gd name="T52" fmla="*/ 105 w 400"/>
              <a:gd name="T53" fmla="*/ 67 h 330"/>
              <a:gd name="T54" fmla="*/ 37 w 400"/>
              <a:gd name="T55" fmla="*/ 167 h 330"/>
              <a:gd name="T56" fmla="*/ 48 w 400"/>
              <a:gd name="T57" fmla="*/ 169 h 330"/>
              <a:gd name="T58" fmla="*/ 38 w 400"/>
              <a:gd name="T59" fmla="*/ 202 h 330"/>
              <a:gd name="T60" fmla="*/ 38 w 400"/>
              <a:gd name="T61" fmla="*/ 272 h 330"/>
              <a:gd name="T62" fmla="*/ 0 w 400"/>
              <a:gd name="T63" fmla="*/ 272 h 330"/>
              <a:gd name="T64" fmla="*/ 0 w 400"/>
              <a:gd name="T65" fmla="*/ 204 h 330"/>
              <a:gd name="T66" fmla="*/ 37 w 400"/>
              <a:gd name="T67" fmla="*/ 167 h 330"/>
              <a:gd name="T68" fmla="*/ 200 w 400"/>
              <a:gd name="T69" fmla="*/ 0 h 330"/>
              <a:gd name="T70" fmla="*/ 150 w 400"/>
              <a:gd name="T71" fmla="*/ 50 h 330"/>
              <a:gd name="T72" fmla="*/ 200 w 400"/>
              <a:gd name="T73" fmla="*/ 100 h 330"/>
              <a:gd name="T74" fmla="*/ 250 w 400"/>
              <a:gd name="T75" fmla="*/ 50 h 330"/>
              <a:gd name="T76" fmla="*/ 200 w 400"/>
              <a:gd name="T77" fmla="*/ 0 h 330"/>
              <a:gd name="T78" fmla="*/ 349 w 400"/>
              <a:gd name="T79" fmla="*/ 299 h 330"/>
              <a:gd name="T80" fmla="*/ 290 w 400"/>
              <a:gd name="T81" fmla="*/ 299 h 330"/>
              <a:gd name="T82" fmla="*/ 290 w 400"/>
              <a:gd name="T83" fmla="*/ 191 h 330"/>
              <a:gd name="T84" fmla="*/ 280 w 400"/>
              <a:gd name="T85" fmla="*/ 150 h 330"/>
              <a:gd name="T86" fmla="*/ 295 w 400"/>
              <a:gd name="T87" fmla="*/ 148 h 330"/>
              <a:gd name="T88" fmla="*/ 349 w 400"/>
              <a:gd name="T89" fmla="*/ 202 h 330"/>
              <a:gd name="T90" fmla="*/ 349 w 400"/>
              <a:gd name="T91" fmla="*/ 299 h 330"/>
              <a:gd name="T92" fmla="*/ 110 w 400"/>
              <a:gd name="T93" fmla="*/ 191 h 330"/>
              <a:gd name="T94" fmla="*/ 110 w 400"/>
              <a:gd name="T95" fmla="*/ 299 h 330"/>
              <a:gd name="T96" fmla="*/ 51 w 400"/>
              <a:gd name="T97" fmla="*/ 299 h 330"/>
              <a:gd name="T98" fmla="*/ 51 w 400"/>
              <a:gd name="T99" fmla="*/ 202 h 330"/>
              <a:gd name="T100" fmla="*/ 105 w 400"/>
              <a:gd name="T101" fmla="*/ 148 h 330"/>
              <a:gd name="T102" fmla="*/ 120 w 400"/>
              <a:gd name="T103" fmla="*/ 150 h 330"/>
              <a:gd name="T104" fmla="*/ 110 w 400"/>
              <a:gd name="T105" fmla="*/ 191 h 330"/>
              <a:gd name="T106" fmla="*/ 122 w 400"/>
              <a:gd name="T107" fmla="*/ 330 h 330"/>
              <a:gd name="T108" fmla="*/ 278 w 400"/>
              <a:gd name="T109" fmla="*/ 330 h 330"/>
              <a:gd name="T110" fmla="*/ 278 w 400"/>
              <a:gd name="T111" fmla="*/ 191 h 330"/>
              <a:gd name="T112" fmla="*/ 200 w 400"/>
              <a:gd name="T113" fmla="*/ 113 h 330"/>
              <a:gd name="T114" fmla="*/ 122 w 400"/>
              <a:gd name="T115" fmla="*/ 191 h 330"/>
              <a:gd name="T116" fmla="*/ 122 w 400"/>
              <a:gd name="T117" fmla="*/ 33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0" h="330">
                <a:moveTo>
                  <a:pt x="363" y="109"/>
                </a:moveTo>
                <a:cubicBezTo>
                  <a:pt x="350" y="109"/>
                  <a:pt x="340" y="119"/>
                  <a:pt x="340" y="131"/>
                </a:cubicBezTo>
                <a:cubicBezTo>
                  <a:pt x="340" y="144"/>
                  <a:pt x="350" y="154"/>
                  <a:pt x="363" y="154"/>
                </a:cubicBezTo>
                <a:cubicBezTo>
                  <a:pt x="375" y="154"/>
                  <a:pt x="385" y="144"/>
                  <a:pt x="385" y="131"/>
                </a:cubicBezTo>
                <a:cubicBezTo>
                  <a:pt x="385" y="119"/>
                  <a:pt x="375" y="109"/>
                  <a:pt x="363" y="109"/>
                </a:cubicBezTo>
                <a:close/>
                <a:moveTo>
                  <a:pt x="37" y="109"/>
                </a:moveTo>
                <a:cubicBezTo>
                  <a:pt x="25" y="109"/>
                  <a:pt x="15" y="119"/>
                  <a:pt x="15" y="131"/>
                </a:cubicBezTo>
                <a:cubicBezTo>
                  <a:pt x="15" y="144"/>
                  <a:pt x="25" y="154"/>
                  <a:pt x="37" y="154"/>
                </a:cubicBezTo>
                <a:cubicBezTo>
                  <a:pt x="50" y="154"/>
                  <a:pt x="60" y="144"/>
                  <a:pt x="60" y="131"/>
                </a:cubicBezTo>
                <a:cubicBezTo>
                  <a:pt x="60" y="119"/>
                  <a:pt x="50" y="109"/>
                  <a:pt x="37" y="109"/>
                </a:cubicBezTo>
                <a:close/>
                <a:moveTo>
                  <a:pt x="295" y="67"/>
                </a:moveTo>
                <a:cubicBezTo>
                  <a:pt x="277" y="67"/>
                  <a:pt x="262" y="83"/>
                  <a:pt x="262" y="101"/>
                </a:cubicBezTo>
                <a:cubicBezTo>
                  <a:pt x="262" y="120"/>
                  <a:pt x="277" y="135"/>
                  <a:pt x="295" y="135"/>
                </a:cubicBezTo>
                <a:cubicBezTo>
                  <a:pt x="314" y="135"/>
                  <a:pt x="329" y="120"/>
                  <a:pt x="329" y="101"/>
                </a:cubicBezTo>
                <a:cubicBezTo>
                  <a:pt x="329" y="83"/>
                  <a:pt x="314" y="67"/>
                  <a:pt x="295" y="67"/>
                </a:cubicBezTo>
                <a:close/>
                <a:moveTo>
                  <a:pt x="400" y="272"/>
                </a:moveTo>
                <a:cubicBezTo>
                  <a:pt x="362" y="272"/>
                  <a:pt x="362" y="272"/>
                  <a:pt x="362" y="272"/>
                </a:cubicBezTo>
                <a:cubicBezTo>
                  <a:pt x="362" y="202"/>
                  <a:pt x="362" y="202"/>
                  <a:pt x="362" y="202"/>
                </a:cubicBezTo>
                <a:cubicBezTo>
                  <a:pt x="362" y="190"/>
                  <a:pt x="358" y="178"/>
                  <a:pt x="352" y="169"/>
                </a:cubicBezTo>
                <a:cubicBezTo>
                  <a:pt x="356" y="168"/>
                  <a:pt x="359" y="167"/>
                  <a:pt x="363" y="167"/>
                </a:cubicBezTo>
                <a:cubicBezTo>
                  <a:pt x="383" y="167"/>
                  <a:pt x="400" y="184"/>
                  <a:pt x="400" y="204"/>
                </a:cubicBezTo>
                <a:lnTo>
                  <a:pt x="400" y="272"/>
                </a:lnTo>
                <a:close/>
                <a:moveTo>
                  <a:pt x="105" y="67"/>
                </a:moveTo>
                <a:cubicBezTo>
                  <a:pt x="86" y="67"/>
                  <a:pt x="71" y="83"/>
                  <a:pt x="71" y="101"/>
                </a:cubicBezTo>
                <a:cubicBezTo>
                  <a:pt x="71" y="120"/>
                  <a:pt x="86" y="135"/>
                  <a:pt x="105" y="135"/>
                </a:cubicBezTo>
                <a:cubicBezTo>
                  <a:pt x="123" y="135"/>
                  <a:pt x="138" y="120"/>
                  <a:pt x="138" y="101"/>
                </a:cubicBezTo>
                <a:cubicBezTo>
                  <a:pt x="138" y="83"/>
                  <a:pt x="123" y="67"/>
                  <a:pt x="105" y="67"/>
                </a:cubicBezTo>
                <a:close/>
                <a:moveTo>
                  <a:pt x="37" y="167"/>
                </a:moveTo>
                <a:cubicBezTo>
                  <a:pt x="41" y="167"/>
                  <a:pt x="44" y="168"/>
                  <a:pt x="48" y="169"/>
                </a:cubicBezTo>
                <a:cubicBezTo>
                  <a:pt x="42" y="178"/>
                  <a:pt x="38" y="190"/>
                  <a:pt x="38" y="202"/>
                </a:cubicBezTo>
                <a:cubicBezTo>
                  <a:pt x="38" y="272"/>
                  <a:pt x="38" y="272"/>
                  <a:pt x="38" y="272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184"/>
                  <a:pt x="17" y="167"/>
                  <a:pt x="37" y="167"/>
                </a:cubicBezTo>
                <a:close/>
                <a:moveTo>
                  <a:pt x="200" y="0"/>
                </a:moveTo>
                <a:cubicBezTo>
                  <a:pt x="173" y="0"/>
                  <a:pt x="150" y="22"/>
                  <a:pt x="150" y="50"/>
                </a:cubicBezTo>
                <a:cubicBezTo>
                  <a:pt x="150" y="77"/>
                  <a:pt x="173" y="100"/>
                  <a:pt x="200" y="100"/>
                </a:cubicBezTo>
                <a:cubicBezTo>
                  <a:pt x="227" y="100"/>
                  <a:pt x="250" y="77"/>
                  <a:pt x="250" y="50"/>
                </a:cubicBezTo>
                <a:cubicBezTo>
                  <a:pt x="250" y="22"/>
                  <a:pt x="227" y="0"/>
                  <a:pt x="200" y="0"/>
                </a:cubicBezTo>
                <a:close/>
                <a:moveTo>
                  <a:pt x="349" y="299"/>
                </a:moveTo>
                <a:cubicBezTo>
                  <a:pt x="290" y="299"/>
                  <a:pt x="290" y="299"/>
                  <a:pt x="290" y="299"/>
                </a:cubicBezTo>
                <a:cubicBezTo>
                  <a:pt x="290" y="191"/>
                  <a:pt x="290" y="191"/>
                  <a:pt x="290" y="191"/>
                </a:cubicBezTo>
                <a:cubicBezTo>
                  <a:pt x="290" y="176"/>
                  <a:pt x="287" y="163"/>
                  <a:pt x="280" y="150"/>
                </a:cubicBezTo>
                <a:cubicBezTo>
                  <a:pt x="285" y="149"/>
                  <a:pt x="290" y="148"/>
                  <a:pt x="295" y="148"/>
                </a:cubicBezTo>
                <a:cubicBezTo>
                  <a:pt x="325" y="148"/>
                  <a:pt x="349" y="172"/>
                  <a:pt x="349" y="202"/>
                </a:cubicBezTo>
                <a:lnTo>
                  <a:pt x="349" y="299"/>
                </a:lnTo>
                <a:close/>
                <a:moveTo>
                  <a:pt x="110" y="191"/>
                </a:moveTo>
                <a:cubicBezTo>
                  <a:pt x="110" y="299"/>
                  <a:pt x="110" y="299"/>
                  <a:pt x="110" y="299"/>
                </a:cubicBezTo>
                <a:cubicBezTo>
                  <a:pt x="51" y="299"/>
                  <a:pt x="51" y="299"/>
                  <a:pt x="51" y="299"/>
                </a:cubicBezTo>
                <a:cubicBezTo>
                  <a:pt x="51" y="202"/>
                  <a:pt x="51" y="202"/>
                  <a:pt x="51" y="202"/>
                </a:cubicBezTo>
                <a:cubicBezTo>
                  <a:pt x="51" y="172"/>
                  <a:pt x="75" y="148"/>
                  <a:pt x="105" y="148"/>
                </a:cubicBezTo>
                <a:cubicBezTo>
                  <a:pt x="110" y="148"/>
                  <a:pt x="115" y="149"/>
                  <a:pt x="120" y="150"/>
                </a:cubicBezTo>
                <a:cubicBezTo>
                  <a:pt x="113" y="163"/>
                  <a:pt x="110" y="176"/>
                  <a:pt x="110" y="191"/>
                </a:cubicBezTo>
                <a:close/>
                <a:moveTo>
                  <a:pt x="122" y="330"/>
                </a:moveTo>
                <a:cubicBezTo>
                  <a:pt x="278" y="330"/>
                  <a:pt x="278" y="330"/>
                  <a:pt x="278" y="330"/>
                </a:cubicBezTo>
                <a:cubicBezTo>
                  <a:pt x="278" y="191"/>
                  <a:pt x="278" y="191"/>
                  <a:pt x="278" y="191"/>
                </a:cubicBezTo>
                <a:cubicBezTo>
                  <a:pt x="278" y="148"/>
                  <a:pt x="243" y="113"/>
                  <a:pt x="200" y="113"/>
                </a:cubicBezTo>
                <a:cubicBezTo>
                  <a:pt x="157" y="113"/>
                  <a:pt x="122" y="148"/>
                  <a:pt x="122" y="191"/>
                </a:cubicBezTo>
                <a:lnTo>
                  <a:pt x="122" y="3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kern="0">
              <a:solidFill>
                <a:srgbClr val="505050"/>
              </a:solidFill>
            </a:endParaRPr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FAC9BBF1-DA7F-4A50-B101-1C373A6D418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86748" y="3626278"/>
            <a:ext cx="1340982" cy="735768"/>
            <a:chOff x="1282" y="1466"/>
            <a:chExt cx="1212" cy="665"/>
          </a:xfrm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CCFCA1A0-222D-4AF9-B668-B09AB2C6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2063"/>
              <a:ext cx="140" cy="68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ACD6817A-C919-443E-9750-4D04EFA93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" y="2064"/>
              <a:ext cx="298" cy="38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1" name="Oval 7">
              <a:extLst>
                <a:ext uri="{FF2B5EF4-FFF2-40B4-BE49-F238E27FC236}">
                  <a16:creationId xmlns:a16="http://schemas.microsoft.com/office/drawing/2014/main" id="{93602C80-41F9-427E-8525-6E7231DC5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" y="1955"/>
              <a:ext cx="311" cy="6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CAB01EF1-6A9D-405A-9A60-FA12BC73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" y="1466"/>
              <a:ext cx="752" cy="52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3" name="Rectangle 9">
              <a:extLst>
                <a:ext uri="{FF2B5EF4-FFF2-40B4-BE49-F238E27FC236}">
                  <a16:creationId xmlns:a16="http://schemas.microsoft.com/office/drawing/2014/main" id="{3CE31B51-33AB-4476-9637-27B516C57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1490"/>
              <a:ext cx="705" cy="399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4" name="Rectangle 10">
              <a:extLst>
                <a:ext uri="{FF2B5EF4-FFF2-40B4-BE49-F238E27FC236}">
                  <a16:creationId xmlns:a16="http://schemas.microsoft.com/office/drawing/2014/main" id="{F33C33EA-A3D8-4FD7-8E7D-A15400324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2095"/>
              <a:ext cx="932" cy="35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87B32BF4-A4AC-4618-BF9B-5EC863695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" y="2053"/>
              <a:ext cx="932" cy="42"/>
            </a:xfrm>
            <a:custGeom>
              <a:avLst/>
              <a:gdLst>
                <a:gd name="T0" fmla="*/ 932 w 932"/>
                <a:gd name="T1" fmla="*/ 42 h 42"/>
                <a:gd name="T2" fmla="*/ 0 w 932"/>
                <a:gd name="T3" fmla="*/ 42 h 42"/>
                <a:gd name="T4" fmla="*/ 59 w 932"/>
                <a:gd name="T5" fmla="*/ 0 h 42"/>
                <a:gd name="T6" fmla="*/ 874 w 932"/>
                <a:gd name="T7" fmla="*/ 0 h 42"/>
                <a:gd name="T8" fmla="*/ 932 w 93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2" h="42">
                  <a:moveTo>
                    <a:pt x="932" y="42"/>
                  </a:moveTo>
                  <a:lnTo>
                    <a:pt x="0" y="42"/>
                  </a:lnTo>
                  <a:lnTo>
                    <a:pt x="59" y="0"/>
                  </a:lnTo>
                  <a:lnTo>
                    <a:pt x="874" y="0"/>
                  </a:lnTo>
                  <a:lnTo>
                    <a:pt x="932" y="42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16" name="Freeform 13">
              <a:extLst>
                <a:ext uri="{FF2B5EF4-FFF2-40B4-BE49-F238E27FC236}">
                  <a16:creationId xmlns:a16="http://schemas.microsoft.com/office/drawing/2014/main" id="{906FFC7A-80F6-4E4A-ACD9-35BB52484C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2" y="1500"/>
              <a:ext cx="185" cy="157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B9CC818-86E7-4AE2-A143-95469C2F4971}"/>
              </a:ext>
            </a:extLst>
          </p:cNvPr>
          <p:cNvSpPr/>
          <p:nvPr/>
        </p:nvSpPr>
        <p:spPr bwMode="auto">
          <a:xfrm>
            <a:off x="2080069" y="4440038"/>
            <a:ext cx="1989746" cy="6093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Arial"/>
              </a:rPr>
              <a:t>End Users</a:t>
            </a:r>
            <a:endParaRPr lang="en" sz="2000" kern="0">
              <a:solidFill>
                <a:srgbClr val="505050"/>
              </a:solidFill>
              <a:latin typeface="Segoe UI"/>
              <a:cs typeface="Segoe UI" panose="020B0502040204020203" pitchFamily="34" charset="0"/>
              <a:sym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C577EE-36F5-47E2-AC01-4EFE1B115127}"/>
              </a:ext>
            </a:extLst>
          </p:cNvPr>
          <p:cNvCxnSpPr>
            <a:cxnSpLocks/>
          </p:cNvCxnSpPr>
          <p:nvPr/>
        </p:nvCxnSpPr>
        <p:spPr>
          <a:xfrm flipV="1">
            <a:off x="4241473" y="3628728"/>
            <a:ext cx="2297144" cy="15116"/>
          </a:xfrm>
          <a:prstGeom prst="straightConnector1">
            <a:avLst/>
          </a:prstGeom>
          <a:ln w="28575">
            <a:solidFill>
              <a:srgbClr val="30303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>
            <a:extLst>
              <a:ext uri="{FF2B5EF4-FFF2-40B4-BE49-F238E27FC236}">
                <a16:creationId xmlns:a16="http://schemas.microsoft.com/office/drawing/2014/main" id="{1035618E-AC85-3447-B94B-2C3A92803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29" y="1936447"/>
            <a:ext cx="1873302" cy="27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>
              <a:defRPr/>
            </a:pPr>
            <a:r>
              <a:rPr lang="en-US" altLang="en-US" sz="1734" dirty="0">
                <a:solidFill>
                  <a:srgbClr val="3D64AC"/>
                </a:solidFill>
                <a:latin typeface="Calibri" panose="020F0502020204030204" pitchFamily="34" charset="0"/>
              </a:rPr>
              <a:t>Windows Server VM</a:t>
            </a:r>
            <a:endParaRPr lang="en-US" altLang="en-US" sz="1836" dirty="0">
              <a:solidFill>
                <a:srgbClr val="1A1A1A"/>
              </a:solidFill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64C64721-37A0-3E48-AC7A-FD1990463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617" y="1887874"/>
            <a:ext cx="3989470" cy="3411450"/>
          </a:xfrm>
          <a:prstGeom prst="rect">
            <a:avLst/>
          </a:prstGeom>
          <a:noFill/>
          <a:ln w="15875" cap="sq">
            <a:solidFill>
              <a:srgbClr val="3D64A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04776650-926A-114C-BCCE-27E4DB771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215" y="2506371"/>
            <a:ext cx="2569517" cy="25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32597">
              <a:defRPr/>
            </a:pPr>
            <a:r>
              <a:rPr lang="en-US" altLang="en-US" sz="1632" b="1" dirty="0">
                <a:solidFill>
                  <a:srgbClr val="00B050"/>
                </a:solidFill>
                <a:latin typeface="Calibri" panose="020F0502020204030204" pitchFamily="34" charset="0"/>
              </a:rPr>
              <a:t>Windows Server Container</a:t>
            </a:r>
          </a:p>
        </p:txBody>
      </p:sp>
    </p:spTree>
    <p:extLst>
      <p:ext uri="{BB962C8B-B14F-4D97-AF65-F5344CB8AC3E}">
        <p14:creationId xmlns:p14="http://schemas.microsoft.com/office/powerpoint/2010/main" val="285236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5AE678-FDFB-45B5-AF2A-CEF96FE58487}"/>
              </a:ext>
            </a:extLst>
          </p:cNvPr>
          <p:cNvSpPr/>
          <p:nvPr/>
        </p:nvSpPr>
        <p:spPr bwMode="auto">
          <a:xfrm>
            <a:off x="521109" y="3497262"/>
            <a:ext cx="11708296" cy="720461"/>
          </a:xfrm>
          <a:prstGeom prst="rect">
            <a:avLst/>
          </a:prstGeom>
          <a:solidFill>
            <a:srgbClr val="D3DBD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CEBE35-08B7-4834-9960-4AC23E673EA0}"/>
              </a:ext>
            </a:extLst>
          </p:cNvPr>
          <p:cNvSpPr/>
          <p:nvPr/>
        </p:nvSpPr>
        <p:spPr bwMode="auto">
          <a:xfrm>
            <a:off x="521109" y="4938183"/>
            <a:ext cx="11708296" cy="720461"/>
          </a:xfrm>
          <a:prstGeom prst="rect">
            <a:avLst/>
          </a:prstGeom>
          <a:solidFill>
            <a:srgbClr val="D3DBD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5DF37-A515-49E3-B9C0-C67563F6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tip: Choose the right Base Image</a:t>
            </a:r>
          </a:p>
        </p:txBody>
      </p:sp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95066256-C35D-45B9-933F-C639D8B5A890}"/>
              </a:ext>
            </a:extLst>
          </p:cNvPr>
          <p:cNvSpPr/>
          <p:nvPr/>
        </p:nvSpPr>
        <p:spPr bwMode="auto">
          <a:xfrm>
            <a:off x="7358614" y="1335880"/>
            <a:ext cx="2388608" cy="1750766"/>
          </a:xfrm>
          <a:prstGeom prst="flowChartOffpageConnector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Servercore</a:t>
            </a:r>
            <a:endParaRPr lang="en-US" sz="204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77A41781-65CE-4262-9CF7-2B06FB990C12}"/>
              </a:ext>
            </a:extLst>
          </p:cNvPr>
          <p:cNvSpPr/>
          <p:nvPr/>
        </p:nvSpPr>
        <p:spPr bwMode="auto">
          <a:xfrm>
            <a:off x="9840798" y="1345220"/>
            <a:ext cx="2388608" cy="1750766"/>
          </a:xfrm>
          <a:prstGeom prst="flowChartOffpageConnector">
            <a:avLst/>
          </a:prstGeom>
          <a:solidFill>
            <a:srgbClr val="00544A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204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</a:t>
            </a:r>
          </a:p>
        </p:txBody>
      </p:sp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E9AADBC-EBE4-4F76-811F-238F14838CE9}"/>
              </a:ext>
            </a:extLst>
          </p:cNvPr>
          <p:cNvSpPr/>
          <p:nvPr/>
        </p:nvSpPr>
        <p:spPr bwMode="auto">
          <a:xfrm>
            <a:off x="4876432" y="1345220"/>
            <a:ext cx="2388608" cy="1750766"/>
          </a:xfrm>
          <a:prstGeom prst="flowChartOffpageConnector">
            <a:avLst/>
          </a:prstGeom>
          <a:solidFill>
            <a:srgbClr val="00B49F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r>
              <a: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Nanoserver</a:t>
            </a:r>
            <a:endParaRPr lang="en-US" sz="204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B8D3044-80B9-4346-A3EF-89B70C89E370}"/>
              </a:ext>
            </a:extLst>
          </p:cNvPr>
          <p:cNvGraphicFramePr>
            <a:graphicFrameLocks noGrp="1"/>
          </p:cNvGraphicFramePr>
          <p:nvPr/>
        </p:nvGraphicFramePr>
        <p:xfrm>
          <a:off x="838322" y="3497262"/>
          <a:ext cx="11391083" cy="2857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6118">
                  <a:extLst>
                    <a:ext uri="{9D8B030D-6E8A-4147-A177-3AD203B41FA5}">
                      <a16:colId xmlns:a16="http://schemas.microsoft.com/office/drawing/2014/main" val="2250079782"/>
                    </a:ext>
                  </a:extLst>
                </a:gridCol>
                <a:gridCol w="2525007">
                  <a:extLst>
                    <a:ext uri="{9D8B030D-6E8A-4147-A177-3AD203B41FA5}">
                      <a16:colId xmlns:a16="http://schemas.microsoft.com/office/drawing/2014/main" val="1988895827"/>
                    </a:ext>
                  </a:extLst>
                </a:gridCol>
                <a:gridCol w="2518663">
                  <a:extLst>
                    <a:ext uri="{9D8B030D-6E8A-4147-A177-3AD203B41FA5}">
                      <a16:colId xmlns:a16="http://schemas.microsoft.com/office/drawing/2014/main" val="4069561094"/>
                    </a:ext>
                  </a:extLst>
                </a:gridCol>
                <a:gridCol w="2401295">
                  <a:extLst>
                    <a:ext uri="{9D8B030D-6E8A-4147-A177-3AD203B41FA5}">
                      <a16:colId xmlns:a16="http://schemas.microsoft.com/office/drawing/2014/main" val="1465387723"/>
                    </a:ext>
                  </a:extLst>
                </a:gridCol>
              </a:tblGrid>
              <a:tr h="715313">
                <a:tc>
                  <a:txBody>
                    <a:bodyPr/>
                    <a:lstStyle/>
                    <a:p>
                      <a:r>
                        <a:rPr lang="en-US" sz="1800"/>
                        <a:t>Image Size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 Mb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1.49 Gb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3.57 Gb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2779987753"/>
                  </a:ext>
                </a:extLst>
              </a:tr>
              <a:tr h="748620">
                <a:tc>
                  <a:txBody>
                    <a:bodyPr/>
                    <a:lstStyle/>
                    <a:p>
                      <a:r>
                        <a:rPr lang="en-US" sz="1800"/>
                        <a:t>API Surface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.NET Core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.NET Framework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Full Windows API set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583691696"/>
                  </a:ext>
                </a:extLst>
              </a:tr>
              <a:tr h="709542">
                <a:tc>
                  <a:txBody>
                    <a:bodyPr/>
                    <a:lstStyle/>
                    <a:p>
                      <a:r>
                        <a:rPr lang="en-US" sz="1800"/>
                        <a:t>Use Case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New apps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Traditional server workloads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DirectX, print server, new app experiences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4024868679"/>
                  </a:ext>
                </a:extLst>
              </a:tr>
              <a:tr h="683748">
                <a:tc>
                  <a:txBody>
                    <a:bodyPr/>
                    <a:lstStyle/>
                    <a:p>
                      <a:r>
                        <a:rPr lang="en-US" sz="1800"/>
                        <a:t>Available Since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Windows Server </a:t>
                      </a:r>
                    </a:p>
                    <a:p>
                      <a:pPr algn="ctr"/>
                      <a:r>
                        <a:rPr lang="en-US" sz="1800" dirty="0"/>
                        <a:t>2016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Windows Server </a:t>
                      </a:r>
                    </a:p>
                    <a:p>
                      <a:pPr algn="ctr"/>
                      <a:r>
                        <a:rPr lang="en-US" sz="1800" dirty="0"/>
                        <a:t>2016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Windows Server </a:t>
                      </a:r>
                    </a:p>
                    <a:p>
                      <a:pPr algn="ctr"/>
                      <a:r>
                        <a:rPr lang="en-US" sz="1800" dirty="0"/>
                        <a:t>2019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4018935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3700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5AE678-FDFB-45B5-AF2A-CEF96FE58487}"/>
              </a:ext>
            </a:extLst>
          </p:cNvPr>
          <p:cNvSpPr/>
          <p:nvPr/>
        </p:nvSpPr>
        <p:spPr bwMode="auto">
          <a:xfrm>
            <a:off x="521109" y="3497262"/>
            <a:ext cx="11708296" cy="720461"/>
          </a:xfrm>
          <a:prstGeom prst="rect">
            <a:avLst/>
          </a:prstGeom>
          <a:solidFill>
            <a:srgbClr val="D3DBD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CEBE35-08B7-4834-9960-4AC23E673EA0}"/>
              </a:ext>
            </a:extLst>
          </p:cNvPr>
          <p:cNvSpPr/>
          <p:nvPr/>
        </p:nvSpPr>
        <p:spPr bwMode="auto">
          <a:xfrm>
            <a:off x="521109" y="4938183"/>
            <a:ext cx="11708296" cy="720461"/>
          </a:xfrm>
          <a:prstGeom prst="rect">
            <a:avLst/>
          </a:prstGeom>
          <a:solidFill>
            <a:srgbClr val="D3DBD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B8D3044-80B9-4346-A3EF-89B70C89E370}"/>
              </a:ext>
            </a:extLst>
          </p:cNvPr>
          <p:cNvGraphicFramePr>
            <a:graphicFrameLocks noGrp="1"/>
          </p:cNvGraphicFramePr>
          <p:nvPr/>
        </p:nvGraphicFramePr>
        <p:xfrm>
          <a:off x="838322" y="3497262"/>
          <a:ext cx="11391083" cy="28572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6118">
                  <a:extLst>
                    <a:ext uri="{9D8B030D-6E8A-4147-A177-3AD203B41FA5}">
                      <a16:colId xmlns:a16="http://schemas.microsoft.com/office/drawing/2014/main" val="2250079782"/>
                    </a:ext>
                  </a:extLst>
                </a:gridCol>
                <a:gridCol w="2525007">
                  <a:extLst>
                    <a:ext uri="{9D8B030D-6E8A-4147-A177-3AD203B41FA5}">
                      <a16:colId xmlns:a16="http://schemas.microsoft.com/office/drawing/2014/main" val="1988895827"/>
                    </a:ext>
                  </a:extLst>
                </a:gridCol>
                <a:gridCol w="2518663">
                  <a:extLst>
                    <a:ext uri="{9D8B030D-6E8A-4147-A177-3AD203B41FA5}">
                      <a16:colId xmlns:a16="http://schemas.microsoft.com/office/drawing/2014/main" val="4069561094"/>
                    </a:ext>
                  </a:extLst>
                </a:gridCol>
                <a:gridCol w="2401295">
                  <a:extLst>
                    <a:ext uri="{9D8B030D-6E8A-4147-A177-3AD203B41FA5}">
                      <a16:colId xmlns:a16="http://schemas.microsoft.com/office/drawing/2014/main" val="1465387723"/>
                    </a:ext>
                  </a:extLst>
                </a:gridCol>
              </a:tblGrid>
              <a:tr h="715313">
                <a:tc>
                  <a:txBody>
                    <a:bodyPr/>
                    <a:lstStyle/>
                    <a:p>
                      <a:r>
                        <a:rPr lang="en-US" sz="1800"/>
                        <a:t>Image Size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100 Mb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1.49 Gb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3.57 Gb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2779987753"/>
                  </a:ext>
                </a:extLst>
              </a:tr>
              <a:tr h="748620">
                <a:tc>
                  <a:txBody>
                    <a:bodyPr/>
                    <a:lstStyle/>
                    <a:p>
                      <a:r>
                        <a:rPr lang="en-US" sz="1800"/>
                        <a:t>API Surface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.NET Core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.NET Framework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Full Windows API set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583691696"/>
                  </a:ext>
                </a:extLst>
              </a:tr>
              <a:tr h="709542">
                <a:tc>
                  <a:txBody>
                    <a:bodyPr/>
                    <a:lstStyle/>
                    <a:p>
                      <a:r>
                        <a:rPr lang="en-US" sz="1800"/>
                        <a:t>Use Case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New apps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Traditional server workloads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DirectX, print server, new app experiences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4024868679"/>
                  </a:ext>
                </a:extLst>
              </a:tr>
              <a:tr h="683748">
                <a:tc>
                  <a:txBody>
                    <a:bodyPr/>
                    <a:lstStyle/>
                    <a:p>
                      <a:r>
                        <a:rPr lang="en-US" sz="1800"/>
                        <a:t>Available Since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Windows Server </a:t>
                      </a:r>
                    </a:p>
                    <a:p>
                      <a:pPr algn="ctr"/>
                      <a:r>
                        <a:rPr lang="en-US" sz="1800"/>
                        <a:t>2016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Windows Server </a:t>
                      </a:r>
                    </a:p>
                    <a:p>
                      <a:pPr algn="ctr"/>
                      <a:r>
                        <a:rPr lang="en-US" sz="1800"/>
                        <a:t>2016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Windows Server </a:t>
                      </a:r>
                    </a:p>
                    <a:p>
                      <a:pPr algn="ctr"/>
                      <a:r>
                        <a:rPr lang="en-US" sz="1800"/>
                        <a:t>2019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401893552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195DF37-A515-49E3-B9C0-C67563F6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tip: Choose the right Base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92F75-58F0-40BD-B9B9-214A63CEC07B}"/>
              </a:ext>
            </a:extLst>
          </p:cNvPr>
          <p:cNvSpPr/>
          <p:nvPr/>
        </p:nvSpPr>
        <p:spPr bwMode="auto">
          <a:xfrm>
            <a:off x="4924013" y="2658236"/>
            <a:ext cx="2283927" cy="4174511"/>
          </a:xfrm>
          <a:prstGeom prst="rect">
            <a:avLst/>
          </a:prstGeom>
          <a:solidFill>
            <a:srgbClr val="00B49F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3E9AADBC-EBE4-4F76-811F-238F14838CE9}"/>
              </a:ext>
            </a:extLst>
          </p:cNvPr>
          <p:cNvSpPr/>
          <p:nvPr/>
        </p:nvSpPr>
        <p:spPr bwMode="auto">
          <a:xfrm>
            <a:off x="4876432" y="1345220"/>
            <a:ext cx="2388608" cy="1750766"/>
          </a:xfrm>
          <a:prstGeom prst="flowChartOffpageConnector">
            <a:avLst/>
          </a:prstGeom>
          <a:solidFill>
            <a:srgbClr val="00B49F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Nanoserver</a:t>
            </a:r>
            <a:endParaRPr lang="en-US" sz="204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6156CD-957F-4511-AE1A-A8B835984FD6}"/>
              </a:ext>
            </a:extLst>
          </p:cNvPr>
          <p:cNvSpPr txBox="1"/>
          <p:nvPr/>
        </p:nvSpPr>
        <p:spPr>
          <a:xfrm>
            <a:off x="5092743" y="3937837"/>
            <a:ext cx="1985637" cy="12807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32">
                <a:solidFill>
                  <a:schemeClr val="bg1"/>
                </a:solidFill>
              </a:rPr>
              <a:t>dotnet/core</a:t>
            </a:r>
          </a:p>
          <a:p>
            <a:pPr algn="l"/>
            <a:endParaRPr lang="en-US" sz="1632">
              <a:solidFill>
                <a:schemeClr val="bg1"/>
              </a:solidFill>
            </a:endParaRPr>
          </a:p>
          <a:p>
            <a:pPr algn="l"/>
            <a:endParaRPr lang="en-US" sz="1632">
              <a:solidFill>
                <a:schemeClr val="bg1"/>
              </a:solidFill>
            </a:endParaRPr>
          </a:p>
          <a:p>
            <a:pPr algn="l"/>
            <a:endParaRPr lang="en-US" sz="1632">
              <a:solidFill>
                <a:schemeClr val="bg1"/>
              </a:solidFill>
            </a:endParaRPr>
          </a:p>
          <a:p>
            <a:pPr algn="l"/>
            <a:r>
              <a:rPr lang="en-US" sz="1632" err="1">
                <a:solidFill>
                  <a:schemeClr val="bg1"/>
                </a:solidFill>
              </a:rPr>
              <a:t>microsoft</a:t>
            </a:r>
            <a:r>
              <a:rPr lang="en-US" sz="1632">
                <a:solidFill>
                  <a:schemeClr val="bg1"/>
                </a:solidFill>
              </a:rPr>
              <a:t>/</a:t>
            </a:r>
            <a:r>
              <a:rPr lang="en-US" sz="1632" err="1">
                <a:solidFill>
                  <a:schemeClr val="bg1"/>
                </a:solidFill>
              </a:rPr>
              <a:t>powershell</a:t>
            </a:r>
            <a:endParaRPr lang="en-US" sz="1632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258966-6A1C-48A8-9DCC-2216CF6688B6}"/>
              </a:ext>
            </a:extLst>
          </p:cNvPr>
          <p:cNvSpPr/>
          <p:nvPr/>
        </p:nvSpPr>
        <p:spPr bwMode="auto">
          <a:xfrm>
            <a:off x="7410954" y="2658235"/>
            <a:ext cx="2283927" cy="4174511"/>
          </a:xfrm>
          <a:prstGeom prst="rect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95066256-C35D-45B9-933F-C639D8B5A890}"/>
              </a:ext>
            </a:extLst>
          </p:cNvPr>
          <p:cNvSpPr/>
          <p:nvPr/>
        </p:nvSpPr>
        <p:spPr bwMode="auto">
          <a:xfrm>
            <a:off x="7358614" y="1335880"/>
            <a:ext cx="2388608" cy="1750766"/>
          </a:xfrm>
          <a:prstGeom prst="flowChartOffpageConnector">
            <a:avLst/>
          </a:prstGeom>
          <a:solidFill>
            <a:srgbClr val="008575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Servercore</a:t>
            </a:r>
            <a:endParaRPr lang="en-US" sz="204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3CA7B5-E4ED-4FFC-BEBC-9FC7ABECEA9B}"/>
              </a:ext>
            </a:extLst>
          </p:cNvPr>
          <p:cNvSpPr/>
          <p:nvPr/>
        </p:nvSpPr>
        <p:spPr bwMode="auto">
          <a:xfrm>
            <a:off x="9893137" y="2658235"/>
            <a:ext cx="2283927" cy="4174511"/>
          </a:xfrm>
          <a:prstGeom prst="rect">
            <a:avLst/>
          </a:prstGeom>
          <a:solidFill>
            <a:srgbClr val="00544A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77A41781-65CE-4262-9CF7-2B06FB990C12}"/>
              </a:ext>
            </a:extLst>
          </p:cNvPr>
          <p:cNvSpPr/>
          <p:nvPr/>
        </p:nvSpPr>
        <p:spPr bwMode="auto">
          <a:xfrm>
            <a:off x="9840798" y="1345220"/>
            <a:ext cx="2388608" cy="1750766"/>
          </a:xfrm>
          <a:prstGeom prst="flowChartOffpageConnector">
            <a:avLst/>
          </a:prstGeom>
          <a:solidFill>
            <a:srgbClr val="00544A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Windows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D5C03-9000-49A7-84FF-C845901C34C0}"/>
              </a:ext>
            </a:extLst>
          </p:cNvPr>
          <p:cNvSpPr txBox="1"/>
          <p:nvPr/>
        </p:nvSpPr>
        <p:spPr>
          <a:xfrm>
            <a:off x="7767368" y="3487922"/>
            <a:ext cx="1712737" cy="281774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en-US" sz="1632">
                <a:solidFill>
                  <a:schemeClr val="bg1"/>
                </a:solidFill>
              </a:rPr>
              <a:t>dotnet/framework</a:t>
            </a:r>
          </a:p>
          <a:p>
            <a:endParaRPr lang="en-US" sz="1632">
              <a:solidFill>
                <a:schemeClr val="bg1"/>
              </a:solidFill>
            </a:endParaRPr>
          </a:p>
          <a:p>
            <a:endParaRPr lang="en-US" sz="1632">
              <a:solidFill>
                <a:schemeClr val="bg1"/>
              </a:solidFill>
            </a:endParaRPr>
          </a:p>
          <a:p>
            <a:r>
              <a:rPr lang="en-US" sz="1632" err="1">
                <a:solidFill>
                  <a:schemeClr val="bg1"/>
                </a:solidFill>
              </a:rPr>
              <a:t>microsoft</a:t>
            </a:r>
            <a:r>
              <a:rPr lang="en-US" sz="1632">
                <a:solidFill>
                  <a:schemeClr val="bg1"/>
                </a:solidFill>
              </a:rPr>
              <a:t>/</a:t>
            </a:r>
            <a:r>
              <a:rPr lang="en-US" sz="1632" err="1">
                <a:solidFill>
                  <a:schemeClr val="bg1"/>
                </a:solidFill>
              </a:rPr>
              <a:t>aspnet</a:t>
            </a:r>
            <a:endParaRPr lang="en-US" sz="1632">
              <a:solidFill>
                <a:schemeClr val="bg1"/>
              </a:solidFill>
            </a:endParaRPr>
          </a:p>
          <a:p>
            <a:endParaRPr lang="en-US" sz="1632">
              <a:solidFill>
                <a:schemeClr val="bg1"/>
              </a:solidFill>
            </a:endParaRPr>
          </a:p>
          <a:p>
            <a:endParaRPr lang="en-US" sz="1632">
              <a:solidFill>
                <a:schemeClr val="bg1"/>
              </a:solidFill>
            </a:endParaRPr>
          </a:p>
          <a:p>
            <a:r>
              <a:rPr lang="en-US" sz="1632" err="1">
                <a:solidFill>
                  <a:schemeClr val="bg1"/>
                </a:solidFill>
              </a:rPr>
              <a:t>microsoft</a:t>
            </a:r>
            <a:r>
              <a:rPr lang="en-US" sz="1632">
                <a:solidFill>
                  <a:schemeClr val="bg1"/>
                </a:solidFill>
              </a:rPr>
              <a:t>/</a:t>
            </a:r>
            <a:r>
              <a:rPr lang="en-US" sz="1632" err="1">
                <a:solidFill>
                  <a:schemeClr val="bg1"/>
                </a:solidFill>
              </a:rPr>
              <a:t>iis</a:t>
            </a:r>
            <a:endParaRPr lang="en-US" sz="1632">
              <a:solidFill>
                <a:schemeClr val="bg1"/>
              </a:solidFill>
            </a:endParaRPr>
          </a:p>
          <a:p>
            <a:endParaRPr lang="en-US" sz="1632">
              <a:solidFill>
                <a:schemeClr val="bg1"/>
              </a:solidFill>
            </a:endParaRPr>
          </a:p>
          <a:p>
            <a:endParaRPr lang="en-US" sz="1632">
              <a:solidFill>
                <a:schemeClr val="bg1"/>
              </a:solidFill>
            </a:endParaRPr>
          </a:p>
          <a:p>
            <a:r>
              <a:rPr lang="en-US" sz="1632" err="1">
                <a:solidFill>
                  <a:schemeClr val="bg1"/>
                </a:solidFill>
              </a:rPr>
              <a:t>microsoft</a:t>
            </a:r>
            <a:r>
              <a:rPr lang="en-US" sz="1632">
                <a:solidFill>
                  <a:schemeClr val="bg1"/>
                </a:solidFill>
              </a:rPr>
              <a:t>/</a:t>
            </a:r>
            <a:r>
              <a:rPr lang="en-US" sz="1632" err="1">
                <a:solidFill>
                  <a:schemeClr val="bg1"/>
                </a:solidFill>
              </a:rPr>
              <a:t>wcf</a:t>
            </a:r>
            <a:endParaRPr lang="en-US" sz="1632">
              <a:solidFill>
                <a:schemeClr val="bg1"/>
              </a:solidFill>
            </a:endParaRPr>
          </a:p>
          <a:p>
            <a:endParaRPr lang="en-US" sz="1632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EC6753-FA70-4BC5-A595-77CA80BDFEC9}"/>
              </a:ext>
            </a:extLst>
          </p:cNvPr>
          <p:cNvSpPr txBox="1"/>
          <p:nvPr/>
        </p:nvSpPr>
        <p:spPr>
          <a:xfrm>
            <a:off x="10157154" y="4549038"/>
            <a:ext cx="1900956" cy="2561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32">
                <a:solidFill>
                  <a:schemeClr val="bg1"/>
                </a:solidFill>
              </a:rPr>
              <a:t>(open for adoption)</a:t>
            </a:r>
          </a:p>
        </p:txBody>
      </p:sp>
    </p:spTree>
    <p:extLst>
      <p:ext uri="{BB962C8B-B14F-4D97-AF65-F5344CB8AC3E}">
        <p14:creationId xmlns:p14="http://schemas.microsoft.com/office/powerpoint/2010/main" val="415850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4" grpId="0" animBg="1"/>
      <p:bldP spid="16" grpId="0" animBg="1"/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627AEC-750F-4C9E-94B6-12E9B4BF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DDD8AE-031C-4AB3-8E0B-52A4CFA7F4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464074"/>
            <a:ext cx="11237870" cy="2021539"/>
          </a:xfrm>
        </p:spPr>
        <p:txBody>
          <a:bodyPr/>
          <a:lstStyle/>
          <a:p>
            <a:r>
              <a:rPr lang="en-US" dirty="0"/>
              <a:t>MSBUILD the ASP .NET App</a:t>
            </a:r>
          </a:p>
          <a:p>
            <a:r>
              <a:rPr lang="en-US" dirty="0"/>
              <a:t>Consider your Windows container Base Image</a:t>
            </a:r>
          </a:p>
          <a:p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Docker build</a:t>
            </a:r>
          </a:p>
        </p:txBody>
      </p:sp>
    </p:spTree>
    <p:extLst>
      <p:ext uri="{BB962C8B-B14F-4D97-AF65-F5344CB8AC3E}">
        <p14:creationId xmlns:p14="http://schemas.microsoft.com/office/powerpoint/2010/main" val="25200312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and Logistics</a:t>
            </a:r>
          </a:p>
        </p:txBody>
      </p:sp>
    </p:spTree>
    <p:extLst>
      <p:ext uri="{BB962C8B-B14F-4D97-AF65-F5344CB8AC3E}">
        <p14:creationId xmlns:p14="http://schemas.microsoft.com/office/powerpoint/2010/main" val="35913156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2216555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54579-BB88-A143-9203-03659B62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OS Workloads in Kubernetes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21CD29C1-0387-CB4E-B706-F384B4D0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349" y="2506371"/>
            <a:ext cx="3089249" cy="2407606"/>
          </a:xfrm>
          <a:prstGeom prst="rect">
            <a:avLst/>
          </a:prstGeom>
          <a:solidFill>
            <a:srgbClr val="00B050"/>
          </a:solidFill>
          <a:ln w="57150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8" name="Browser_4">
            <a:extLst>
              <a:ext uri="{FF2B5EF4-FFF2-40B4-BE49-F238E27FC236}">
                <a16:creationId xmlns:a16="http://schemas.microsoft.com/office/drawing/2014/main" id="{51479218-601A-C64A-8DFB-3AAC0FE99A8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38181" y="2888398"/>
            <a:ext cx="1989746" cy="1472541"/>
          </a:xfrm>
          <a:custGeom>
            <a:avLst/>
            <a:gdLst>
              <a:gd name="T0" fmla="*/ 80 w 604"/>
              <a:gd name="T1" fmla="*/ 244 h 447"/>
              <a:gd name="T2" fmla="*/ 320 w 604"/>
              <a:gd name="T3" fmla="*/ 244 h 447"/>
              <a:gd name="T4" fmla="*/ 80 w 604"/>
              <a:gd name="T5" fmla="*/ 367 h 447"/>
              <a:gd name="T6" fmla="*/ 320 w 604"/>
              <a:gd name="T7" fmla="*/ 367 h 447"/>
              <a:gd name="T8" fmla="*/ 525 w 604"/>
              <a:gd name="T9" fmla="*/ 305 h 447"/>
              <a:gd name="T10" fmla="*/ 525 w 604"/>
              <a:gd name="T11" fmla="*/ 244 h 447"/>
              <a:gd name="T12" fmla="*/ 403 w 604"/>
              <a:gd name="T13" fmla="*/ 244 h 447"/>
              <a:gd name="T14" fmla="*/ 403 w 604"/>
              <a:gd name="T15" fmla="*/ 367 h 447"/>
              <a:gd name="T16" fmla="*/ 525 w 604"/>
              <a:gd name="T17" fmla="*/ 367 h 447"/>
              <a:gd name="T18" fmla="*/ 525 w 604"/>
              <a:gd name="T19" fmla="*/ 305 h 447"/>
              <a:gd name="T20" fmla="*/ 525 w 604"/>
              <a:gd name="T21" fmla="*/ 123 h 447"/>
              <a:gd name="T22" fmla="*/ 525 w 604"/>
              <a:gd name="T23" fmla="*/ 80 h 447"/>
              <a:gd name="T24" fmla="*/ 82 w 604"/>
              <a:gd name="T25" fmla="*/ 80 h 447"/>
              <a:gd name="T26" fmla="*/ 82 w 604"/>
              <a:gd name="T27" fmla="*/ 166 h 447"/>
              <a:gd name="T28" fmla="*/ 525 w 604"/>
              <a:gd name="T29" fmla="*/ 166 h 447"/>
              <a:gd name="T30" fmla="*/ 525 w 604"/>
              <a:gd name="T31" fmla="*/ 123 h 447"/>
              <a:gd name="T32" fmla="*/ 604 w 604"/>
              <a:gd name="T33" fmla="*/ 225 h 447"/>
              <a:gd name="T34" fmla="*/ 604 w 604"/>
              <a:gd name="T35" fmla="*/ 0 h 447"/>
              <a:gd name="T36" fmla="*/ 0 w 604"/>
              <a:gd name="T37" fmla="*/ 0 h 447"/>
              <a:gd name="T38" fmla="*/ 0 w 604"/>
              <a:gd name="T39" fmla="*/ 447 h 447"/>
              <a:gd name="T40" fmla="*/ 604 w 604"/>
              <a:gd name="T41" fmla="*/ 447 h 447"/>
              <a:gd name="T42" fmla="*/ 604 w 604"/>
              <a:gd name="T43" fmla="*/ 225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04" h="447">
                <a:moveTo>
                  <a:pt x="80" y="244"/>
                </a:moveTo>
                <a:lnTo>
                  <a:pt x="320" y="244"/>
                </a:lnTo>
                <a:moveTo>
                  <a:pt x="80" y="367"/>
                </a:moveTo>
                <a:lnTo>
                  <a:pt x="320" y="367"/>
                </a:lnTo>
                <a:moveTo>
                  <a:pt x="525" y="305"/>
                </a:moveTo>
                <a:lnTo>
                  <a:pt x="525" y="244"/>
                </a:lnTo>
                <a:lnTo>
                  <a:pt x="403" y="244"/>
                </a:lnTo>
                <a:lnTo>
                  <a:pt x="403" y="367"/>
                </a:lnTo>
                <a:lnTo>
                  <a:pt x="525" y="367"/>
                </a:lnTo>
                <a:lnTo>
                  <a:pt x="525" y="305"/>
                </a:lnTo>
                <a:moveTo>
                  <a:pt x="525" y="123"/>
                </a:moveTo>
                <a:lnTo>
                  <a:pt x="525" y="80"/>
                </a:lnTo>
                <a:lnTo>
                  <a:pt x="82" y="80"/>
                </a:lnTo>
                <a:lnTo>
                  <a:pt x="82" y="166"/>
                </a:lnTo>
                <a:lnTo>
                  <a:pt x="525" y="166"/>
                </a:lnTo>
                <a:lnTo>
                  <a:pt x="525" y="123"/>
                </a:lnTo>
                <a:moveTo>
                  <a:pt x="604" y="225"/>
                </a:moveTo>
                <a:lnTo>
                  <a:pt x="604" y="0"/>
                </a:lnTo>
                <a:lnTo>
                  <a:pt x="0" y="0"/>
                </a:lnTo>
                <a:lnTo>
                  <a:pt x="0" y="447"/>
                </a:lnTo>
                <a:lnTo>
                  <a:pt x="604" y="447"/>
                </a:lnTo>
                <a:lnTo>
                  <a:pt x="604" y="22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D403E-CC3B-1246-8B77-DDD01B3C9F65}"/>
              </a:ext>
            </a:extLst>
          </p:cNvPr>
          <p:cNvSpPr/>
          <p:nvPr/>
        </p:nvSpPr>
        <p:spPr bwMode="auto">
          <a:xfrm>
            <a:off x="8338181" y="4425189"/>
            <a:ext cx="1989746" cy="6093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Arial"/>
              </a:rPr>
              <a:t>ASP .NET+ IIS</a:t>
            </a:r>
            <a:endParaRPr lang="en" sz="2000" kern="0" dirty="0">
              <a:solidFill>
                <a:srgbClr val="505050"/>
              </a:solidFill>
              <a:latin typeface="Segoe UI"/>
              <a:cs typeface="Segoe UI" panose="020B0502040204020203" pitchFamily="34" charset="0"/>
              <a:sym typeface="Arial"/>
            </a:endParaRPr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7E576797-0204-A245-9C63-AE59F8E30D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78697" y="3085396"/>
            <a:ext cx="1542357" cy="1276651"/>
          </a:xfrm>
          <a:custGeom>
            <a:avLst/>
            <a:gdLst>
              <a:gd name="T0" fmla="*/ 363 w 400"/>
              <a:gd name="T1" fmla="*/ 109 h 330"/>
              <a:gd name="T2" fmla="*/ 340 w 400"/>
              <a:gd name="T3" fmla="*/ 131 h 330"/>
              <a:gd name="T4" fmla="*/ 363 w 400"/>
              <a:gd name="T5" fmla="*/ 154 h 330"/>
              <a:gd name="T6" fmla="*/ 385 w 400"/>
              <a:gd name="T7" fmla="*/ 131 h 330"/>
              <a:gd name="T8" fmla="*/ 363 w 400"/>
              <a:gd name="T9" fmla="*/ 109 h 330"/>
              <a:gd name="T10" fmla="*/ 37 w 400"/>
              <a:gd name="T11" fmla="*/ 109 h 330"/>
              <a:gd name="T12" fmla="*/ 15 w 400"/>
              <a:gd name="T13" fmla="*/ 131 h 330"/>
              <a:gd name="T14" fmla="*/ 37 w 400"/>
              <a:gd name="T15" fmla="*/ 154 h 330"/>
              <a:gd name="T16" fmla="*/ 60 w 400"/>
              <a:gd name="T17" fmla="*/ 131 h 330"/>
              <a:gd name="T18" fmla="*/ 37 w 400"/>
              <a:gd name="T19" fmla="*/ 109 h 330"/>
              <a:gd name="T20" fmla="*/ 295 w 400"/>
              <a:gd name="T21" fmla="*/ 67 h 330"/>
              <a:gd name="T22" fmla="*/ 262 w 400"/>
              <a:gd name="T23" fmla="*/ 101 h 330"/>
              <a:gd name="T24" fmla="*/ 295 w 400"/>
              <a:gd name="T25" fmla="*/ 135 h 330"/>
              <a:gd name="T26" fmla="*/ 329 w 400"/>
              <a:gd name="T27" fmla="*/ 101 h 330"/>
              <a:gd name="T28" fmla="*/ 295 w 400"/>
              <a:gd name="T29" fmla="*/ 67 h 330"/>
              <a:gd name="T30" fmla="*/ 400 w 400"/>
              <a:gd name="T31" fmla="*/ 272 h 330"/>
              <a:gd name="T32" fmla="*/ 362 w 400"/>
              <a:gd name="T33" fmla="*/ 272 h 330"/>
              <a:gd name="T34" fmla="*/ 362 w 400"/>
              <a:gd name="T35" fmla="*/ 202 h 330"/>
              <a:gd name="T36" fmla="*/ 352 w 400"/>
              <a:gd name="T37" fmla="*/ 169 h 330"/>
              <a:gd name="T38" fmla="*/ 363 w 400"/>
              <a:gd name="T39" fmla="*/ 167 h 330"/>
              <a:gd name="T40" fmla="*/ 400 w 400"/>
              <a:gd name="T41" fmla="*/ 204 h 330"/>
              <a:gd name="T42" fmla="*/ 400 w 400"/>
              <a:gd name="T43" fmla="*/ 272 h 330"/>
              <a:gd name="T44" fmla="*/ 105 w 400"/>
              <a:gd name="T45" fmla="*/ 67 h 330"/>
              <a:gd name="T46" fmla="*/ 71 w 400"/>
              <a:gd name="T47" fmla="*/ 101 h 330"/>
              <a:gd name="T48" fmla="*/ 105 w 400"/>
              <a:gd name="T49" fmla="*/ 135 h 330"/>
              <a:gd name="T50" fmla="*/ 138 w 400"/>
              <a:gd name="T51" fmla="*/ 101 h 330"/>
              <a:gd name="T52" fmla="*/ 105 w 400"/>
              <a:gd name="T53" fmla="*/ 67 h 330"/>
              <a:gd name="T54" fmla="*/ 37 w 400"/>
              <a:gd name="T55" fmla="*/ 167 h 330"/>
              <a:gd name="T56" fmla="*/ 48 w 400"/>
              <a:gd name="T57" fmla="*/ 169 h 330"/>
              <a:gd name="T58" fmla="*/ 38 w 400"/>
              <a:gd name="T59" fmla="*/ 202 h 330"/>
              <a:gd name="T60" fmla="*/ 38 w 400"/>
              <a:gd name="T61" fmla="*/ 272 h 330"/>
              <a:gd name="T62" fmla="*/ 0 w 400"/>
              <a:gd name="T63" fmla="*/ 272 h 330"/>
              <a:gd name="T64" fmla="*/ 0 w 400"/>
              <a:gd name="T65" fmla="*/ 204 h 330"/>
              <a:gd name="T66" fmla="*/ 37 w 400"/>
              <a:gd name="T67" fmla="*/ 167 h 330"/>
              <a:gd name="T68" fmla="*/ 200 w 400"/>
              <a:gd name="T69" fmla="*/ 0 h 330"/>
              <a:gd name="T70" fmla="*/ 150 w 400"/>
              <a:gd name="T71" fmla="*/ 50 h 330"/>
              <a:gd name="T72" fmla="*/ 200 w 400"/>
              <a:gd name="T73" fmla="*/ 100 h 330"/>
              <a:gd name="T74" fmla="*/ 250 w 400"/>
              <a:gd name="T75" fmla="*/ 50 h 330"/>
              <a:gd name="T76" fmla="*/ 200 w 400"/>
              <a:gd name="T77" fmla="*/ 0 h 330"/>
              <a:gd name="T78" fmla="*/ 349 w 400"/>
              <a:gd name="T79" fmla="*/ 299 h 330"/>
              <a:gd name="T80" fmla="*/ 290 w 400"/>
              <a:gd name="T81" fmla="*/ 299 h 330"/>
              <a:gd name="T82" fmla="*/ 290 w 400"/>
              <a:gd name="T83" fmla="*/ 191 h 330"/>
              <a:gd name="T84" fmla="*/ 280 w 400"/>
              <a:gd name="T85" fmla="*/ 150 h 330"/>
              <a:gd name="T86" fmla="*/ 295 w 400"/>
              <a:gd name="T87" fmla="*/ 148 h 330"/>
              <a:gd name="T88" fmla="*/ 349 w 400"/>
              <a:gd name="T89" fmla="*/ 202 h 330"/>
              <a:gd name="T90" fmla="*/ 349 w 400"/>
              <a:gd name="T91" fmla="*/ 299 h 330"/>
              <a:gd name="T92" fmla="*/ 110 w 400"/>
              <a:gd name="T93" fmla="*/ 191 h 330"/>
              <a:gd name="T94" fmla="*/ 110 w 400"/>
              <a:gd name="T95" fmla="*/ 299 h 330"/>
              <a:gd name="T96" fmla="*/ 51 w 400"/>
              <a:gd name="T97" fmla="*/ 299 h 330"/>
              <a:gd name="T98" fmla="*/ 51 w 400"/>
              <a:gd name="T99" fmla="*/ 202 h 330"/>
              <a:gd name="T100" fmla="*/ 105 w 400"/>
              <a:gd name="T101" fmla="*/ 148 h 330"/>
              <a:gd name="T102" fmla="*/ 120 w 400"/>
              <a:gd name="T103" fmla="*/ 150 h 330"/>
              <a:gd name="T104" fmla="*/ 110 w 400"/>
              <a:gd name="T105" fmla="*/ 191 h 330"/>
              <a:gd name="T106" fmla="*/ 122 w 400"/>
              <a:gd name="T107" fmla="*/ 330 h 330"/>
              <a:gd name="T108" fmla="*/ 278 w 400"/>
              <a:gd name="T109" fmla="*/ 330 h 330"/>
              <a:gd name="T110" fmla="*/ 278 w 400"/>
              <a:gd name="T111" fmla="*/ 191 h 330"/>
              <a:gd name="T112" fmla="*/ 200 w 400"/>
              <a:gd name="T113" fmla="*/ 113 h 330"/>
              <a:gd name="T114" fmla="*/ 122 w 400"/>
              <a:gd name="T115" fmla="*/ 191 h 330"/>
              <a:gd name="T116" fmla="*/ 122 w 400"/>
              <a:gd name="T117" fmla="*/ 33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0" h="330">
                <a:moveTo>
                  <a:pt x="363" y="109"/>
                </a:moveTo>
                <a:cubicBezTo>
                  <a:pt x="350" y="109"/>
                  <a:pt x="340" y="119"/>
                  <a:pt x="340" y="131"/>
                </a:cubicBezTo>
                <a:cubicBezTo>
                  <a:pt x="340" y="144"/>
                  <a:pt x="350" y="154"/>
                  <a:pt x="363" y="154"/>
                </a:cubicBezTo>
                <a:cubicBezTo>
                  <a:pt x="375" y="154"/>
                  <a:pt x="385" y="144"/>
                  <a:pt x="385" y="131"/>
                </a:cubicBezTo>
                <a:cubicBezTo>
                  <a:pt x="385" y="119"/>
                  <a:pt x="375" y="109"/>
                  <a:pt x="363" y="109"/>
                </a:cubicBezTo>
                <a:close/>
                <a:moveTo>
                  <a:pt x="37" y="109"/>
                </a:moveTo>
                <a:cubicBezTo>
                  <a:pt x="25" y="109"/>
                  <a:pt x="15" y="119"/>
                  <a:pt x="15" y="131"/>
                </a:cubicBezTo>
                <a:cubicBezTo>
                  <a:pt x="15" y="144"/>
                  <a:pt x="25" y="154"/>
                  <a:pt x="37" y="154"/>
                </a:cubicBezTo>
                <a:cubicBezTo>
                  <a:pt x="50" y="154"/>
                  <a:pt x="60" y="144"/>
                  <a:pt x="60" y="131"/>
                </a:cubicBezTo>
                <a:cubicBezTo>
                  <a:pt x="60" y="119"/>
                  <a:pt x="50" y="109"/>
                  <a:pt x="37" y="109"/>
                </a:cubicBezTo>
                <a:close/>
                <a:moveTo>
                  <a:pt x="295" y="67"/>
                </a:moveTo>
                <a:cubicBezTo>
                  <a:pt x="277" y="67"/>
                  <a:pt x="262" y="83"/>
                  <a:pt x="262" y="101"/>
                </a:cubicBezTo>
                <a:cubicBezTo>
                  <a:pt x="262" y="120"/>
                  <a:pt x="277" y="135"/>
                  <a:pt x="295" y="135"/>
                </a:cubicBezTo>
                <a:cubicBezTo>
                  <a:pt x="314" y="135"/>
                  <a:pt x="329" y="120"/>
                  <a:pt x="329" y="101"/>
                </a:cubicBezTo>
                <a:cubicBezTo>
                  <a:pt x="329" y="83"/>
                  <a:pt x="314" y="67"/>
                  <a:pt x="295" y="67"/>
                </a:cubicBezTo>
                <a:close/>
                <a:moveTo>
                  <a:pt x="400" y="272"/>
                </a:moveTo>
                <a:cubicBezTo>
                  <a:pt x="362" y="272"/>
                  <a:pt x="362" y="272"/>
                  <a:pt x="362" y="272"/>
                </a:cubicBezTo>
                <a:cubicBezTo>
                  <a:pt x="362" y="202"/>
                  <a:pt x="362" y="202"/>
                  <a:pt x="362" y="202"/>
                </a:cubicBezTo>
                <a:cubicBezTo>
                  <a:pt x="362" y="190"/>
                  <a:pt x="358" y="178"/>
                  <a:pt x="352" y="169"/>
                </a:cubicBezTo>
                <a:cubicBezTo>
                  <a:pt x="356" y="168"/>
                  <a:pt x="359" y="167"/>
                  <a:pt x="363" y="167"/>
                </a:cubicBezTo>
                <a:cubicBezTo>
                  <a:pt x="383" y="167"/>
                  <a:pt x="400" y="184"/>
                  <a:pt x="400" y="204"/>
                </a:cubicBezTo>
                <a:lnTo>
                  <a:pt x="400" y="272"/>
                </a:lnTo>
                <a:close/>
                <a:moveTo>
                  <a:pt x="105" y="67"/>
                </a:moveTo>
                <a:cubicBezTo>
                  <a:pt x="86" y="67"/>
                  <a:pt x="71" y="83"/>
                  <a:pt x="71" y="101"/>
                </a:cubicBezTo>
                <a:cubicBezTo>
                  <a:pt x="71" y="120"/>
                  <a:pt x="86" y="135"/>
                  <a:pt x="105" y="135"/>
                </a:cubicBezTo>
                <a:cubicBezTo>
                  <a:pt x="123" y="135"/>
                  <a:pt x="138" y="120"/>
                  <a:pt x="138" y="101"/>
                </a:cubicBezTo>
                <a:cubicBezTo>
                  <a:pt x="138" y="83"/>
                  <a:pt x="123" y="67"/>
                  <a:pt x="105" y="67"/>
                </a:cubicBezTo>
                <a:close/>
                <a:moveTo>
                  <a:pt x="37" y="167"/>
                </a:moveTo>
                <a:cubicBezTo>
                  <a:pt x="41" y="167"/>
                  <a:pt x="44" y="168"/>
                  <a:pt x="48" y="169"/>
                </a:cubicBezTo>
                <a:cubicBezTo>
                  <a:pt x="42" y="178"/>
                  <a:pt x="38" y="190"/>
                  <a:pt x="38" y="202"/>
                </a:cubicBezTo>
                <a:cubicBezTo>
                  <a:pt x="38" y="272"/>
                  <a:pt x="38" y="272"/>
                  <a:pt x="38" y="272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184"/>
                  <a:pt x="17" y="167"/>
                  <a:pt x="37" y="167"/>
                </a:cubicBezTo>
                <a:close/>
                <a:moveTo>
                  <a:pt x="200" y="0"/>
                </a:moveTo>
                <a:cubicBezTo>
                  <a:pt x="173" y="0"/>
                  <a:pt x="150" y="22"/>
                  <a:pt x="150" y="50"/>
                </a:cubicBezTo>
                <a:cubicBezTo>
                  <a:pt x="150" y="77"/>
                  <a:pt x="173" y="100"/>
                  <a:pt x="200" y="100"/>
                </a:cubicBezTo>
                <a:cubicBezTo>
                  <a:pt x="227" y="100"/>
                  <a:pt x="250" y="77"/>
                  <a:pt x="250" y="50"/>
                </a:cubicBezTo>
                <a:cubicBezTo>
                  <a:pt x="250" y="22"/>
                  <a:pt x="227" y="0"/>
                  <a:pt x="200" y="0"/>
                </a:cubicBezTo>
                <a:close/>
                <a:moveTo>
                  <a:pt x="349" y="299"/>
                </a:moveTo>
                <a:cubicBezTo>
                  <a:pt x="290" y="299"/>
                  <a:pt x="290" y="299"/>
                  <a:pt x="290" y="299"/>
                </a:cubicBezTo>
                <a:cubicBezTo>
                  <a:pt x="290" y="191"/>
                  <a:pt x="290" y="191"/>
                  <a:pt x="290" y="191"/>
                </a:cubicBezTo>
                <a:cubicBezTo>
                  <a:pt x="290" y="176"/>
                  <a:pt x="287" y="163"/>
                  <a:pt x="280" y="150"/>
                </a:cubicBezTo>
                <a:cubicBezTo>
                  <a:pt x="285" y="149"/>
                  <a:pt x="290" y="148"/>
                  <a:pt x="295" y="148"/>
                </a:cubicBezTo>
                <a:cubicBezTo>
                  <a:pt x="325" y="148"/>
                  <a:pt x="349" y="172"/>
                  <a:pt x="349" y="202"/>
                </a:cubicBezTo>
                <a:lnTo>
                  <a:pt x="349" y="299"/>
                </a:lnTo>
                <a:close/>
                <a:moveTo>
                  <a:pt x="110" y="191"/>
                </a:moveTo>
                <a:cubicBezTo>
                  <a:pt x="110" y="299"/>
                  <a:pt x="110" y="299"/>
                  <a:pt x="110" y="299"/>
                </a:cubicBezTo>
                <a:cubicBezTo>
                  <a:pt x="51" y="299"/>
                  <a:pt x="51" y="299"/>
                  <a:pt x="51" y="299"/>
                </a:cubicBezTo>
                <a:cubicBezTo>
                  <a:pt x="51" y="202"/>
                  <a:pt x="51" y="202"/>
                  <a:pt x="51" y="202"/>
                </a:cubicBezTo>
                <a:cubicBezTo>
                  <a:pt x="51" y="172"/>
                  <a:pt x="75" y="148"/>
                  <a:pt x="105" y="148"/>
                </a:cubicBezTo>
                <a:cubicBezTo>
                  <a:pt x="110" y="148"/>
                  <a:pt x="115" y="149"/>
                  <a:pt x="120" y="150"/>
                </a:cubicBezTo>
                <a:cubicBezTo>
                  <a:pt x="113" y="163"/>
                  <a:pt x="110" y="176"/>
                  <a:pt x="110" y="191"/>
                </a:cubicBezTo>
                <a:close/>
                <a:moveTo>
                  <a:pt x="122" y="330"/>
                </a:moveTo>
                <a:cubicBezTo>
                  <a:pt x="278" y="330"/>
                  <a:pt x="278" y="330"/>
                  <a:pt x="278" y="330"/>
                </a:cubicBezTo>
                <a:cubicBezTo>
                  <a:pt x="278" y="191"/>
                  <a:pt x="278" y="191"/>
                  <a:pt x="278" y="191"/>
                </a:cubicBezTo>
                <a:cubicBezTo>
                  <a:pt x="278" y="148"/>
                  <a:pt x="243" y="113"/>
                  <a:pt x="200" y="113"/>
                </a:cubicBezTo>
                <a:cubicBezTo>
                  <a:pt x="157" y="113"/>
                  <a:pt x="122" y="148"/>
                  <a:pt x="122" y="191"/>
                </a:cubicBezTo>
                <a:lnTo>
                  <a:pt x="122" y="3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kern="0">
              <a:solidFill>
                <a:srgbClr val="505050"/>
              </a:solidFill>
            </a:endParaRP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C9E5C6BD-3E91-6143-95AA-CD3ECF4357A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81698" y="3626278"/>
            <a:ext cx="1340982" cy="735768"/>
            <a:chOff x="1282" y="1466"/>
            <a:chExt cx="1212" cy="665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78B22EC-D2DE-C047-9933-B732AACA0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" y="2063"/>
              <a:ext cx="140" cy="68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779855F-D097-FD4C-BDF8-C058BC2A3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" y="2064"/>
              <a:ext cx="298" cy="38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08DE0F4D-1017-3E4A-A85A-DE6AD803E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" y="1955"/>
              <a:ext cx="311" cy="6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91A7044-2E7D-C947-8799-282988B0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" y="1466"/>
              <a:ext cx="752" cy="52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F702D8C0-5B6E-A04B-83B3-6B278C437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" y="1490"/>
              <a:ext cx="705" cy="399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77A1A401-2C4B-6A46-8BE6-446A5BC40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2095"/>
              <a:ext cx="932" cy="35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032B2BF-CFCD-844B-B844-44883D7D8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2" y="2053"/>
              <a:ext cx="932" cy="42"/>
            </a:xfrm>
            <a:custGeom>
              <a:avLst/>
              <a:gdLst>
                <a:gd name="T0" fmla="*/ 932 w 932"/>
                <a:gd name="T1" fmla="*/ 42 h 42"/>
                <a:gd name="T2" fmla="*/ 0 w 932"/>
                <a:gd name="T3" fmla="*/ 42 h 42"/>
                <a:gd name="T4" fmla="*/ 59 w 932"/>
                <a:gd name="T5" fmla="*/ 0 h 42"/>
                <a:gd name="T6" fmla="*/ 874 w 932"/>
                <a:gd name="T7" fmla="*/ 0 h 42"/>
                <a:gd name="T8" fmla="*/ 932 w 93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2" h="42">
                  <a:moveTo>
                    <a:pt x="932" y="42"/>
                  </a:moveTo>
                  <a:lnTo>
                    <a:pt x="0" y="42"/>
                  </a:lnTo>
                  <a:lnTo>
                    <a:pt x="59" y="0"/>
                  </a:lnTo>
                  <a:lnTo>
                    <a:pt x="874" y="0"/>
                  </a:lnTo>
                  <a:lnTo>
                    <a:pt x="932" y="42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B23B31C-2376-5045-A2B3-6C87815B4F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2" y="1500"/>
              <a:ext cx="185" cy="157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0CB900F-975E-B545-AF06-6D196F99BD5D}"/>
              </a:ext>
            </a:extLst>
          </p:cNvPr>
          <p:cNvSpPr/>
          <p:nvPr/>
        </p:nvSpPr>
        <p:spPr bwMode="auto">
          <a:xfrm>
            <a:off x="675019" y="4440038"/>
            <a:ext cx="1989746" cy="6093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Arial"/>
              </a:rPr>
              <a:t>End Users</a:t>
            </a:r>
            <a:endParaRPr lang="en" sz="2000" kern="0">
              <a:solidFill>
                <a:srgbClr val="505050"/>
              </a:solidFill>
              <a:latin typeface="Segoe UI"/>
              <a:cs typeface="Segoe UI" panose="020B0502040204020203" pitchFamily="34" charset="0"/>
              <a:sym typeface="Arial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D64207-120F-4745-8C3B-B09BC6284172}"/>
              </a:ext>
            </a:extLst>
          </p:cNvPr>
          <p:cNvCxnSpPr>
            <a:cxnSpLocks/>
          </p:cNvCxnSpPr>
          <p:nvPr/>
        </p:nvCxnSpPr>
        <p:spPr>
          <a:xfrm flipV="1">
            <a:off x="6025667" y="3628728"/>
            <a:ext cx="2297144" cy="15116"/>
          </a:xfrm>
          <a:prstGeom prst="straightConnector1">
            <a:avLst/>
          </a:prstGeom>
          <a:ln w="28575">
            <a:solidFill>
              <a:srgbClr val="30303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7">
            <a:extLst>
              <a:ext uri="{FF2B5EF4-FFF2-40B4-BE49-F238E27FC236}">
                <a16:creationId xmlns:a16="http://schemas.microsoft.com/office/drawing/2014/main" id="{BDF3D8D3-D1EE-1644-ACAD-B91CF0F69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4123" y="1936447"/>
            <a:ext cx="1873302" cy="27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>
              <a:defRPr/>
            </a:pPr>
            <a:r>
              <a:rPr lang="en-US" altLang="en-US" sz="1734" dirty="0">
                <a:solidFill>
                  <a:srgbClr val="3D64AC"/>
                </a:solidFill>
                <a:latin typeface="Calibri" panose="020F0502020204030204" pitchFamily="34" charset="0"/>
              </a:rPr>
              <a:t>Windows Server VM</a:t>
            </a:r>
            <a:endParaRPr lang="en-US" altLang="en-US" sz="1836" dirty="0">
              <a:solidFill>
                <a:srgbClr val="1A1A1A"/>
              </a:solidFill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ED2FA99A-29D4-8446-9B6A-C9A452EAD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9811" y="1887874"/>
            <a:ext cx="3989470" cy="3411450"/>
          </a:xfrm>
          <a:prstGeom prst="rect">
            <a:avLst/>
          </a:prstGeom>
          <a:noFill/>
          <a:ln w="15875" cap="sq">
            <a:solidFill>
              <a:srgbClr val="3D64A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BFC8522D-0B0E-1F4F-A6CA-61FDE600D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409" y="2506371"/>
            <a:ext cx="2569517" cy="25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32597">
              <a:defRPr/>
            </a:pPr>
            <a:r>
              <a:rPr lang="en-US" altLang="en-US" sz="1632" b="1" dirty="0">
                <a:solidFill>
                  <a:srgbClr val="00B050"/>
                </a:solidFill>
                <a:latin typeface="Calibri" panose="020F0502020204030204" pitchFamily="34" charset="0"/>
              </a:rPr>
              <a:t>Windows Server Container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CE081E3F-5562-5643-8192-44EA4997C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7555" y="1943884"/>
            <a:ext cx="841577" cy="26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>
              <a:defRPr/>
            </a:pPr>
            <a:r>
              <a:rPr lang="en-US" altLang="en-US" sz="1734" dirty="0">
                <a:solidFill>
                  <a:srgbClr val="3D64AC"/>
                </a:solidFill>
                <a:latin typeface="Calibri" panose="020F0502020204030204" pitchFamily="34" charset="0"/>
              </a:rPr>
              <a:t>Linux VM</a:t>
            </a:r>
            <a:endParaRPr lang="en-US" altLang="en-US" sz="1836" dirty="0">
              <a:solidFill>
                <a:srgbClr val="1A1A1A"/>
              </a:solidFill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DF4181D7-DFB3-E743-A6AF-2C238B13A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243" y="1895311"/>
            <a:ext cx="3989470" cy="3411450"/>
          </a:xfrm>
          <a:prstGeom prst="rect">
            <a:avLst/>
          </a:prstGeom>
          <a:noFill/>
          <a:ln w="15875" cap="sq">
            <a:solidFill>
              <a:srgbClr val="3D64A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96C38E61-1DAD-1949-94DC-313A8C296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90" y="2513808"/>
            <a:ext cx="3089249" cy="2407606"/>
          </a:xfrm>
          <a:prstGeom prst="rect">
            <a:avLst/>
          </a:prstGeom>
          <a:solidFill>
            <a:srgbClr val="00B050"/>
          </a:solidFill>
          <a:ln w="57150">
            <a:solidFill>
              <a:schemeClr val="accent4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28" name="Rectangle 10">
            <a:extLst>
              <a:ext uri="{FF2B5EF4-FFF2-40B4-BE49-F238E27FC236}">
                <a16:creationId xmlns:a16="http://schemas.microsoft.com/office/drawing/2014/main" id="{9EE31DF8-EFF3-F44B-995C-634658A2A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450" y="2513808"/>
            <a:ext cx="2569517" cy="25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32597">
              <a:defRPr/>
            </a:pPr>
            <a:r>
              <a:rPr lang="en-US" altLang="en-US" sz="1632" b="1" dirty="0">
                <a:solidFill>
                  <a:schemeClr val="accent4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Linux Container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79FC16-3077-7143-B828-957901C9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500" y="3232612"/>
            <a:ext cx="2196813" cy="7368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304823E-C83A-334D-B944-EA2EFF08B0B1}"/>
              </a:ext>
            </a:extLst>
          </p:cNvPr>
          <p:cNvSpPr/>
          <p:nvPr/>
        </p:nvSpPr>
        <p:spPr bwMode="auto">
          <a:xfrm>
            <a:off x="3999033" y="4196433"/>
            <a:ext cx="1989746" cy="60934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Arial"/>
              </a:rPr>
              <a:t>Ingress Controller</a:t>
            </a:r>
            <a:endParaRPr lang="en" sz="2000" kern="0" dirty="0">
              <a:solidFill>
                <a:srgbClr val="505050"/>
              </a:solidFill>
              <a:latin typeface="Segoe UI"/>
              <a:cs typeface="Segoe UI" panose="020B0502040204020203" pitchFamily="34" charset="0"/>
              <a:sym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82C323-C668-BF40-B99C-B0AB45A17BE3}"/>
              </a:ext>
            </a:extLst>
          </p:cNvPr>
          <p:cNvCxnSpPr>
            <a:cxnSpLocks/>
          </p:cNvCxnSpPr>
          <p:nvPr/>
        </p:nvCxnSpPr>
        <p:spPr>
          <a:xfrm flipV="1">
            <a:off x="2386812" y="3625014"/>
            <a:ext cx="1070364" cy="7043"/>
          </a:xfrm>
          <a:prstGeom prst="straightConnector1">
            <a:avLst/>
          </a:prstGeom>
          <a:ln w="28575">
            <a:solidFill>
              <a:srgbClr val="30303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42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E9801-28D0-1A40-A4D6-FC8A79F379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99109"/>
            <a:ext cx="11887200" cy="4689095"/>
          </a:xfrm>
        </p:spPr>
        <p:txBody>
          <a:bodyPr/>
          <a:lstStyle/>
          <a:p>
            <a:r>
              <a:rPr lang="en-US" dirty="0" err="1"/>
              <a:t>ImagePull</a:t>
            </a:r>
            <a:endParaRPr lang="en-US" dirty="0"/>
          </a:p>
          <a:p>
            <a:r>
              <a:rPr lang="en-US" dirty="0" err="1"/>
              <a:t>nodeSelector</a:t>
            </a:r>
            <a:endParaRPr lang="en-US" dirty="0"/>
          </a:p>
          <a:p>
            <a:r>
              <a:rPr lang="en-US" dirty="0"/>
              <a:t>Taints and tolerations</a:t>
            </a:r>
          </a:p>
          <a:p>
            <a:r>
              <a:rPr lang="en-US" dirty="0"/>
              <a:t>Node affinity/anti-affinity</a:t>
            </a:r>
          </a:p>
          <a:p>
            <a:r>
              <a:rPr lang="en-US" dirty="0"/>
              <a:t>Implementing in Helm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111EE-17B7-1247-BA55-8DBDFF52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pods with mixed OS clusters</a:t>
            </a:r>
          </a:p>
        </p:txBody>
      </p:sp>
    </p:spTree>
    <p:extLst>
      <p:ext uri="{BB962C8B-B14F-4D97-AF65-F5344CB8AC3E}">
        <p14:creationId xmlns:p14="http://schemas.microsoft.com/office/powerpoint/2010/main" val="207633711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6875-D7DE-3144-AF86-AA7E1D7C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3: Linux Ingress Controller in front of IIS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6D04-37BD-064F-A428-9C1B404CD7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Deployment for the Windows container</a:t>
            </a:r>
          </a:p>
          <a:p>
            <a:r>
              <a:rPr lang="en-US" dirty="0"/>
              <a:t>Deployment for the back-end database (running on Linux)</a:t>
            </a:r>
          </a:p>
          <a:p>
            <a:r>
              <a:rPr lang="en-US" dirty="0" err="1"/>
              <a:t>nginx</a:t>
            </a:r>
            <a:r>
              <a:rPr lang="en-US" dirty="0"/>
              <a:t> Linux docker image</a:t>
            </a:r>
          </a:p>
          <a:p>
            <a:r>
              <a:rPr lang="en-US" dirty="0"/>
              <a:t>Pod spec for Ingress controller</a:t>
            </a:r>
          </a:p>
        </p:txBody>
      </p:sp>
    </p:spTree>
    <p:extLst>
      <p:ext uri="{BB962C8B-B14F-4D97-AF65-F5344CB8AC3E}">
        <p14:creationId xmlns:p14="http://schemas.microsoft.com/office/powerpoint/2010/main" val="36801118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6536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2F634-4A0A-8A40-8A9C-CCE8DEF2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55182F-B7AD-6F43-817C-0F53BEFB5598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D770A7-EB15-BC4E-89D7-A93C4E58B2AA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r>
              <a:rPr lang="en-US" dirty="0"/>
              <a:t>Windows Containers in Kubernetes Docs </a:t>
            </a:r>
            <a:r>
              <a:rPr lang="en-US" dirty="0">
                <a:hlinkClick r:id="rId2"/>
              </a:rPr>
              <a:t>https://kubernetes.io/docs/setup/windows/intro-windows-in-kubernetes/</a:t>
            </a:r>
            <a:endParaRPr lang="en-US" dirty="0"/>
          </a:p>
          <a:p>
            <a:r>
              <a:rPr lang="en-US" dirty="0"/>
              <a:t>Modernize .NET Apps </a:t>
            </a:r>
            <a:r>
              <a:rPr lang="en-US" dirty="0">
                <a:hlinkClick r:id="rId3"/>
              </a:rPr>
              <a:t>https://docs.microsoft.com/en-us/dotnet/standard/modernize-with-azure-and-containers/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9932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537EE0-1688-C84D-A757-3F924A81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Linux and Windows Container Runtimes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89AEB-1CA9-D145-BF38-2FB28DD8FCBB}"/>
              </a:ext>
            </a:extLst>
          </p:cNvPr>
          <p:cNvSpPr txBox="1"/>
          <p:nvPr/>
        </p:nvSpPr>
        <p:spPr>
          <a:xfrm>
            <a:off x="856343" y="6371771"/>
            <a:ext cx="56287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Introducing Host Compute Service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27046-8C8B-EB4B-8AF3-7397E5C3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0" y="1429441"/>
            <a:ext cx="5671170" cy="3865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672F0-9764-2B42-99BA-855888EC0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128" y="1429442"/>
            <a:ext cx="5513197" cy="38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0331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A21E-7D0E-E644-B58B-615FE267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for Container Runtimes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80E0D-ADAB-3143-98BF-41752D229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53" y="1407387"/>
            <a:ext cx="7325718" cy="4807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F41ACE-8E2B-1D45-91E1-2748F544E840}"/>
              </a:ext>
            </a:extLst>
          </p:cNvPr>
          <p:cNvSpPr txBox="1"/>
          <p:nvPr/>
        </p:nvSpPr>
        <p:spPr>
          <a:xfrm>
            <a:off x="1698171" y="6357257"/>
            <a:ext cx="487056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Ref: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Container platform tools doc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2039515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 Kubernetes with ease</a:t>
            </a:r>
          </a:p>
        </p:txBody>
      </p:sp>
      <p:sp>
        <p:nvSpPr>
          <p:cNvPr id="186" name="Title 16">
            <a:extLst>
              <a:ext uri="{FF2B5EF4-FFF2-40B4-BE49-F238E27FC236}">
                <a16:creationId xmlns:a16="http://schemas.microsoft.com/office/drawing/2014/main" id="{6B94E1CC-F802-43C4-85F7-429E9D53FACB}"/>
              </a:ext>
            </a:extLst>
          </p:cNvPr>
          <p:cNvSpPr txBox="1">
            <a:spLocks/>
          </p:cNvSpPr>
          <p:nvPr/>
        </p:nvSpPr>
        <p:spPr>
          <a:xfrm>
            <a:off x="465955" y="2006420"/>
            <a:ext cx="3326317" cy="210737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74267" indent="-274267" defTabSz="93256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599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Automated provisioning, upgrades, patches</a:t>
            </a:r>
          </a:p>
          <a:p>
            <a:pPr marL="274267" indent="-274267" defTabSz="93256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599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High reliability, availability </a:t>
            </a:r>
          </a:p>
          <a:p>
            <a:pPr marL="274267" indent="-274267" defTabSz="93256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599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Easy, secure cluster scaling</a:t>
            </a:r>
          </a:p>
          <a:p>
            <a:pPr marL="274267" indent="-274267" defTabSz="93256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599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Self-healing </a:t>
            </a:r>
          </a:p>
          <a:p>
            <a:pPr marL="274267" indent="-274267" defTabSz="93256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599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API server monitoring</a:t>
            </a:r>
          </a:p>
          <a:p>
            <a:pPr marL="274267" indent="-274267" defTabSz="932563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599" b="0" spc="0" dirty="0">
                <a:solidFill>
                  <a:srgbClr val="0078D4"/>
                </a:solidFill>
                <a:latin typeface="Segoe UI" panose="020B0502040204020203" pitchFamily="34" charset="0"/>
              </a:rPr>
              <a:t>At no charge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FD6991F-CDF6-4C31-8D9C-F73D2AA80E48}"/>
              </a:ext>
            </a:extLst>
          </p:cNvPr>
          <p:cNvGrpSpPr/>
          <p:nvPr/>
        </p:nvGrpSpPr>
        <p:grpSpPr>
          <a:xfrm>
            <a:off x="8764732" y="1591102"/>
            <a:ext cx="2468530" cy="2468530"/>
            <a:chOff x="8765093" y="1977817"/>
            <a:chExt cx="2468880" cy="2468880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FE7701FB-6964-414F-9FDD-DE29050B5B25}"/>
                </a:ext>
              </a:extLst>
            </p:cNvPr>
            <p:cNvSpPr/>
            <p:nvPr/>
          </p:nvSpPr>
          <p:spPr bwMode="auto">
            <a:xfrm>
              <a:off x="8765093" y="1977817"/>
              <a:ext cx="2468880" cy="2468880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99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7D8E0B41-4196-41F0-8012-9E6D15F9F3E7}"/>
                </a:ext>
              </a:extLst>
            </p:cNvPr>
            <p:cNvGrpSpPr/>
            <p:nvPr/>
          </p:nvGrpSpPr>
          <p:grpSpPr>
            <a:xfrm>
              <a:off x="8993428" y="2194506"/>
              <a:ext cx="2012210" cy="1993089"/>
              <a:chOff x="8909291" y="2014489"/>
              <a:chExt cx="2012210" cy="1993089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9645B36E-1927-4EFB-A7CF-4B5AD78F9EAC}"/>
                  </a:ext>
                </a:extLst>
              </p:cNvPr>
              <p:cNvGrpSpPr/>
              <p:nvPr/>
            </p:nvGrpSpPr>
            <p:grpSpPr>
              <a:xfrm>
                <a:off x="8919965" y="2279279"/>
                <a:ext cx="1990863" cy="1728299"/>
                <a:chOff x="8954154" y="2279279"/>
                <a:chExt cx="1990863" cy="1728299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2D724157-239C-44DE-84A8-CEC46BA7FCF6}"/>
                    </a:ext>
                  </a:extLst>
                </p:cNvPr>
                <p:cNvGrpSpPr/>
                <p:nvPr/>
              </p:nvGrpSpPr>
              <p:grpSpPr>
                <a:xfrm>
                  <a:off x="8954154" y="2401649"/>
                  <a:ext cx="601487" cy="705643"/>
                  <a:chOff x="5225756" y="3075825"/>
                  <a:chExt cx="601487" cy="705643"/>
                </a:xfrm>
              </p:grpSpPr>
              <p:sp>
                <p:nvSpPr>
                  <p:cNvPr id="209" name="Title 1">
                    <a:extLst>
                      <a:ext uri="{FF2B5EF4-FFF2-40B4-BE49-F238E27FC236}">
                        <a16:creationId xmlns:a16="http://schemas.microsoft.com/office/drawing/2014/main" id="{4B8B32E8-A0D3-4D03-AF63-086C5344706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5756" y="3075825"/>
                    <a:ext cx="601487" cy="125580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 anchor="b">
                    <a:spAutoFit/>
                  </a:bodyPr>
                  <a:lstStyle>
                    <a:lvl1pPr algn="l" defTabSz="932742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n-US" sz="5400" b="0" kern="1200" cap="none" spc="-102" baseline="0">
                        <a:ln w="3175">
                          <a:noFill/>
                        </a:ln>
                        <a:gradFill>
                          <a:gsLst>
                            <a:gs pos="2655">
                              <a:schemeClr val="tx1"/>
                            </a:gs>
                            <a:gs pos="31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j-lt"/>
                        <a:ea typeface="+mn-ea"/>
                        <a:cs typeface="Segoe UI" pitchFamily="34" charset="0"/>
                      </a:defRPr>
                    </a:lvl1pPr>
                  </a:lstStyle>
                  <a:p>
                    <a:pPr algn="ctr" defTabSz="932563">
                      <a:lnSpc>
                        <a:spcPct val="100000"/>
                      </a:lnSpc>
                      <a:defRPr/>
                    </a:pPr>
                    <a:r>
                      <a:rPr lang="en-US" sz="800" spc="0">
                        <a:solidFill>
                          <a:srgbClr val="00000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API server</a:t>
                    </a:r>
                  </a:p>
                </p:txBody>
              </p:sp>
              <p:sp>
                <p:nvSpPr>
                  <p:cNvPr id="210" name="Rectangle: Rounded Corners 209">
                    <a:extLst>
                      <a:ext uri="{FF2B5EF4-FFF2-40B4-BE49-F238E27FC236}">
                        <a16:creationId xmlns:a16="http://schemas.microsoft.com/office/drawing/2014/main" id="{147B6CAC-98EB-4B8D-929B-F988CAA3DA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9976" y="3247879"/>
                    <a:ext cx="533589" cy="533589"/>
                  </a:xfrm>
                  <a:prstGeom prst="roundRect">
                    <a:avLst>
                      <a:gd name="adj" fmla="val 312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199">
                      <a:solidFill>
                        <a:srgbClr val="505050"/>
                      </a:solidFill>
                      <a:latin typeface="Segoe UI"/>
                      <a:cs typeface="Segoe UI" pitchFamily="34" charset="0"/>
                    </a:endParaRPr>
                  </a:p>
                </p:txBody>
              </p:sp>
              <p:sp>
                <p:nvSpPr>
                  <p:cNvPr id="211" name="plug" title="Icon of a power plug showing an A to B connection">
                    <a:extLst>
                      <a:ext uri="{FF2B5EF4-FFF2-40B4-BE49-F238E27FC236}">
                        <a16:creationId xmlns:a16="http://schemas.microsoft.com/office/drawing/2014/main" id="{D4AB5C47-5FC0-4F4F-B2E1-6514F51036B6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5373193" y="3369100"/>
                    <a:ext cx="307154" cy="291146"/>
                  </a:xfrm>
                  <a:custGeom>
                    <a:avLst/>
                    <a:gdLst>
                      <a:gd name="T0" fmla="*/ 169 w 346"/>
                      <a:gd name="T1" fmla="*/ 90 h 328"/>
                      <a:gd name="T2" fmla="*/ 199 w 346"/>
                      <a:gd name="T3" fmla="*/ 61 h 328"/>
                      <a:gd name="T4" fmla="*/ 279 w 346"/>
                      <a:gd name="T5" fmla="*/ 63 h 328"/>
                      <a:gd name="T6" fmla="*/ 279 w 346"/>
                      <a:gd name="T7" fmla="*/ 63 h 328"/>
                      <a:gd name="T8" fmla="*/ 277 w 346"/>
                      <a:gd name="T9" fmla="*/ 143 h 328"/>
                      <a:gd name="T10" fmla="*/ 247 w 346"/>
                      <a:gd name="T11" fmla="*/ 172 h 328"/>
                      <a:gd name="T12" fmla="*/ 169 w 346"/>
                      <a:gd name="T13" fmla="*/ 90 h 328"/>
                      <a:gd name="T14" fmla="*/ 279 w 346"/>
                      <a:gd name="T15" fmla="*/ 63 h 328"/>
                      <a:gd name="T16" fmla="*/ 346 w 346"/>
                      <a:gd name="T17" fmla="*/ 0 h 328"/>
                      <a:gd name="T18" fmla="*/ 99 w 346"/>
                      <a:gd name="T19" fmla="*/ 156 h 328"/>
                      <a:gd name="T20" fmla="*/ 69 w 346"/>
                      <a:gd name="T21" fmla="*/ 185 h 328"/>
                      <a:gd name="T22" fmla="*/ 67 w 346"/>
                      <a:gd name="T23" fmla="*/ 265 h 328"/>
                      <a:gd name="T24" fmla="*/ 67 w 346"/>
                      <a:gd name="T25" fmla="*/ 265 h 328"/>
                      <a:gd name="T26" fmla="*/ 147 w 346"/>
                      <a:gd name="T27" fmla="*/ 267 h 328"/>
                      <a:gd name="T28" fmla="*/ 177 w 346"/>
                      <a:gd name="T29" fmla="*/ 238 h 328"/>
                      <a:gd name="T30" fmla="*/ 99 w 346"/>
                      <a:gd name="T31" fmla="*/ 156 h 328"/>
                      <a:gd name="T32" fmla="*/ 67 w 346"/>
                      <a:gd name="T33" fmla="*/ 265 h 328"/>
                      <a:gd name="T34" fmla="*/ 0 w 346"/>
                      <a:gd name="T35" fmla="*/ 328 h 328"/>
                      <a:gd name="T36" fmla="*/ 157 w 346"/>
                      <a:gd name="T37" fmla="*/ 143 h 328"/>
                      <a:gd name="T38" fmla="*/ 120 w 346"/>
                      <a:gd name="T39" fmla="*/ 178 h 328"/>
                      <a:gd name="T40" fmla="*/ 193 w 346"/>
                      <a:gd name="T41" fmla="*/ 181 h 328"/>
                      <a:gd name="T42" fmla="*/ 156 w 346"/>
                      <a:gd name="T43" fmla="*/ 216 h 3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46" h="328">
                        <a:moveTo>
                          <a:pt x="169" y="90"/>
                        </a:moveTo>
                        <a:cubicBezTo>
                          <a:pt x="199" y="61"/>
                          <a:pt x="199" y="61"/>
                          <a:pt x="199" y="61"/>
                        </a:cubicBezTo>
                        <a:cubicBezTo>
                          <a:pt x="222" y="40"/>
                          <a:pt x="258" y="41"/>
                          <a:pt x="279" y="63"/>
                        </a:cubicBezTo>
                        <a:cubicBezTo>
                          <a:pt x="279" y="63"/>
                          <a:pt x="279" y="63"/>
                          <a:pt x="279" y="63"/>
                        </a:cubicBezTo>
                        <a:cubicBezTo>
                          <a:pt x="300" y="86"/>
                          <a:pt x="300" y="122"/>
                          <a:pt x="277" y="143"/>
                        </a:cubicBezTo>
                        <a:cubicBezTo>
                          <a:pt x="247" y="172"/>
                          <a:pt x="247" y="172"/>
                          <a:pt x="247" y="172"/>
                        </a:cubicBezTo>
                        <a:lnTo>
                          <a:pt x="169" y="90"/>
                        </a:lnTo>
                        <a:close/>
                        <a:moveTo>
                          <a:pt x="279" y="63"/>
                        </a:moveTo>
                        <a:cubicBezTo>
                          <a:pt x="346" y="0"/>
                          <a:pt x="346" y="0"/>
                          <a:pt x="346" y="0"/>
                        </a:cubicBezTo>
                        <a:moveTo>
                          <a:pt x="99" y="156"/>
                        </a:moveTo>
                        <a:cubicBezTo>
                          <a:pt x="69" y="185"/>
                          <a:pt x="69" y="185"/>
                          <a:pt x="69" y="185"/>
                        </a:cubicBezTo>
                        <a:cubicBezTo>
                          <a:pt x="46" y="206"/>
                          <a:pt x="46" y="242"/>
                          <a:pt x="67" y="265"/>
                        </a:cubicBezTo>
                        <a:cubicBezTo>
                          <a:pt x="67" y="265"/>
                          <a:pt x="67" y="265"/>
                          <a:pt x="67" y="265"/>
                        </a:cubicBezTo>
                        <a:cubicBezTo>
                          <a:pt x="88" y="287"/>
                          <a:pt x="124" y="288"/>
                          <a:pt x="147" y="267"/>
                        </a:cubicBezTo>
                        <a:cubicBezTo>
                          <a:pt x="177" y="238"/>
                          <a:pt x="177" y="238"/>
                          <a:pt x="177" y="238"/>
                        </a:cubicBezTo>
                        <a:lnTo>
                          <a:pt x="99" y="156"/>
                        </a:lnTo>
                        <a:close/>
                        <a:moveTo>
                          <a:pt x="67" y="265"/>
                        </a:moveTo>
                        <a:cubicBezTo>
                          <a:pt x="0" y="328"/>
                          <a:pt x="0" y="328"/>
                          <a:pt x="0" y="328"/>
                        </a:cubicBezTo>
                        <a:moveTo>
                          <a:pt x="157" y="143"/>
                        </a:moveTo>
                        <a:cubicBezTo>
                          <a:pt x="120" y="178"/>
                          <a:pt x="120" y="178"/>
                          <a:pt x="120" y="178"/>
                        </a:cubicBezTo>
                        <a:moveTo>
                          <a:pt x="193" y="181"/>
                        </a:moveTo>
                        <a:cubicBezTo>
                          <a:pt x="156" y="216"/>
                          <a:pt x="156" y="216"/>
                          <a:pt x="156" y="216"/>
                        </a:cubicBezTo>
                      </a:path>
                    </a:pathLst>
                  </a:custGeom>
                  <a:noFill/>
                  <a:ln w="1270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224">
                      <a:defRPr/>
                    </a:pPr>
                    <a:endParaRPr lang="en-US" sz="900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latin typeface="Segoe UI"/>
                    </a:endParaRPr>
                  </a:p>
                </p:txBody>
              </p: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47B704C1-8C18-457B-9B3F-D4E7C37A5234}"/>
                    </a:ext>
                  </a:extLst>
                </p:cNvPr>
                <p:cNvGrpSpPr/>
                <p:nvPr/>
              </p:nvGrpSpPr>
              <p:grpSpPr>
                <a:xfrm>
                  <a:off x="9648842" y="3176357"/>
                  <a:ext cx="601487" cy="831221"/>
                  <a:chOff x="5175257" y="3955737"/>
                  <a:chExt cx="601487" cy="831221"/>
                </a:xfrm>
              </p:grpSpPr>
              <p:sp>
                <p:nvSpPr>
                  <p:cNvPr id="206" name="Title 1">
                    <a:extLst>
                      <a:ext uri="{FF2B5EF4-FFF2-40B4-BE49-F238E27FC236}">
                        <a16:creationId xmlns:a16="http://schemas.microsoft.com/office/drawing/2014/main" id="{7220CB82-B305-4C28-8472-851FC01DB5B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75257" y="3955737"/>
                    <a:ext cx="601487" cy="251158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 anchor="b">
                    <a:spAutoFit/>
                  </a:bodyPr>
                  <a:lstStyle>
                    <a:lvl1pPr algn="l" defTabSz="932742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n-US" sz="5400" b="0" kern="1200" cap="none" spc="-102" baseline="0">
                        <a:ln w="3175">
                          <a:noFill/>
                        </a:ln>
                        <a:gradFill>
                          <a:gsLst>
                            <a:gs pos="2655">
                              <a:schemeClr val="tx1"/>
                            </a:gs>
                            <a:gs pos="31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j-lt"/>
                        <a:ea typeface="+mn-ea"/>
                        <a:cs typeface="Segoe UI" pitchFamily="34" charset="0"/>
                      </a:defRPr>
                    </a:lvl1pPr>
                  </a:lstStyle>
                  <a:p>
                    <a:pPr algn="ctr" defTabSz="932563">
                      <a:lnSpc>
                        <a:spcPct val="100000"/>
                      </a:lnSpc>
                      <a:defRPr/>
                    </a:pPr>
                    <a:r>
                      <a:rPr lang="en-US" sz="800" spc="0">
                        <a:solidFill>
                          <a:srgbClr val="00000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Controller Manager</a:t>
                    </a:r>
                  </a:p>
                </p:txBody>
              </p:sp>
              <p:sp>
                <p:nvSpPr>
                  <p:cNvPr id="207" name="Rectangle: Rounded Corners 206">
                    <a:extLst>
                      <a:ext uri="{FF2B5EF4-FFF2-40B4-BE49-F238E27FC236}">
                        <a16:creationId xmlns:a16="http://schemas.microsoft.com/office/drawing/2014/main" id="{D1585720-AABA-4A8E-8706-E828366589C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9477" y="4253369"/>
                    <a:ext cx="533589" cy="533589"/>
                  </a:xfrm>
                  <a:prstGeom prst="roundRect">
                    <a:avLst>
                      <a:gd name="adj" fmla="val 312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199">
                      <a:solidFill>
                        <a:srgbClr val="505050"/>
                      </a:solidFill>
                      <a:latin typeface="Segoe UI"/>
                      <a:cs typeface="Segoe UI" pitchFamily="34" charset="0"/>
                    </a:endParaRPr>
                  </a:p>
                </p:txBody>
              </p:sp>
              <p:sp>
                <p:nvSpPr>
                  <p:cNvPr id="208" name="remote" title="Icon of a remote control">
                    <a:extLst>
                      <a:ext uri="{FF2B5EF4-FFF2-40B4-BE49-F238E27FC236}">
                        <a16:creationId xmlns:a16="http://schemas.microsoft.com/office/drawing/2014/main" id="{C0876A93-D3F8-4941-9AAB-C2A705A1D1C4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5399859" y="4337283"/>
                    <a:ext cx="152825" cy="365760"/>
                  </a:xfrm>
                  <a:custGeom>
                    <a:avLst/>
                    <a:gdLst>
                      <a:gd name="T0" fmla="*/ 87 w 107"/>
                      <a:gd name="T1" fmla="*/ 188 h 261"/>
                      <a:gd name="T2" fmla="*/ 71 w 107"/>
                      <a:gd name="T3" fmla="*/ 261 h 261"/>
                      <a:gd name="T4" fmla="*/ 19 w 107"/>
                      <a:gd name="T5" fmla="*/ 245 h 261"/>
                      <a:gd name="T6" fmla="*/ 0 w 107"/>
                      <a:gd name="T7" fmla="*/ 110 h 261"/>
                      <a:gd name="T8" fmla="*/ 18 w 107"/>
                      <a:gd name="T9" fmla="*/ 0 h 261"/>
                      <a:gd name="T10" fmla="*/ 107 w 107"/>
                      <a:gd name="T11" fmla="*/ 18 h 261"/>
                      <a:gd name="T12" fmla="*/ 54 w 107"/>
                      <a:gd name="T13" fmla="*/ 35 h 261"/>
                      <a:gd name="T14" fmla="*/ 52 w 107"/>
                      <a:gd name="T15" fmla="*/ 36 h 261"/>
                      <a:gd name="T16" fmla="*/ 54 w 107"/>
                      <a:gd name="T17" fmla="*/ 35 h 261"/>
                      <a:gd name="T18" fmla="*/ 70 w 107"/>
                      <a:gd name="T19" fmla="*/ 52 h 261"/>
                      <a:gd name="T20" fmla="*/ 72 w 107"/>
                      <a:gd name="T21" fmla="*/ 54 h 261"/>
                      <a:gd name="T22" fmla="*/ 37 w 107"/>
                      <a:gd name="T23" fmla="*/ 52 h 261"/>
                      <a:gd name="T24" fmla="*/ 35 w 107"/>
                      <a:gd name="T25" fmla="*/ 54 h 261"/>
                      <a:gd name="T26" fmla="*/ 37 w 107"/>
                      <a:gd name="T27" fmla="*/ 52 h 261"/>
                      <a:gd name="T28" fmla="*/ 70 w 107"/>
                      <a:gd name="T29" fmla="*/ 86 h 261"/>
                      <a:gd name="T30" fmla="*/ 72 w 107"/>
                      <a:gd name="T31" fmla="*/ 88 h 261"/>
                      <a:gd name="T32" fmla="*/ 37 w 107"/>
                      <a:gd name="T33" fmla="*/ 86 h 261"/>
                      <a:gd name="T34" fmla="*/ 35 w 107"/>
                      <a:gd name="T35" fmla="*/ 88 h 261"/>
                      <a:gd name="T36" fmla="*/ 37 w 107"/>
                      <a:gd name="T37" fmla="*/ 86 h 261"/>
                      <a:gd name="T38" fmla="*/ 70 w 107"/>
                      <a:gd name="T39" fmla="*/ 121 h 261"/>
                      <a:gd name="T40" fmla="*/ 72 w 107"/>
                      <a:gd name="T41" fmla="*/ 123 h 261"/>
                      <a:gd name="T42" fmla="*/ 37 w 107"/>
                      <a:gd name="T43" fmla="*/ 121 h 261"/>
                      <a:gd name="T44" fmla="*/ 35 w 107"/>
                      <a:gd name="T45" fmla="*/ 123 h 261"/>
                      <a:gd name="T46" fmla="*/ 37 w 107"/>
                      <a:gd name="T47" fmla="*/ 121 h 261"/>
                      <a:gd name="T48" fmla="*/ 52 w 107"/>
                      <a:gd name="T49" fmla="*/ 69 h 261"/>
                      <a:gd name="T50" fmla="*/ 54 w 107"/>
                      <a:gd name="T51" fmla="*/ 71 h 261"/>
                      <a:gd name="T52" fmla="*/ 54 w 107"/>
                      <a:gd name="T53" fmla="*/ 156 h 261"/>
                      <a:gd name="T54" fmla="*/ 52 w 107"/>
                      <a:gd name="T55" fmla="*/ 158 h 261"/>
                      <a:gd name="T56" fmla="*/ 54 w 107"/>
                      <a:gd name="T57" fmla="*/ 156 h 261"/>
                      <a:gd name="T58" fmla="*/ 52 w 107"/>
                      <a:gd name="T59" fmla="*/ 191 h 261"/>
                      <a:gd name="T60" fmla="*/ 54 w 107"/>
                      <a:gd name="T61" fmla="*/ 192 h 261"/>
                      <a:gd name="T62" fmla="*/ 54 w 107"/>
                      <a:gd name="T63" fmla="*/ 226 h 261"/>
                      <a:gd name="T64" fmla="*/ 52 w 107"/>
                      <a:gd name="T65" fmla="*/ 227 h 261"/>
                      <a:gd name="T66" fmla="*/ 54 w 107"/>
                      <a:gd name="T67" fmla="*/ 226 h 2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07" h="261">
                        <a:moveTo>
                          <a:pt x="106" y="110"/>
                        </a:moveTo>
                        <a:cubicBezTo>
                          <a:pt x="87" y="188"/>
                          <a:pt x="87" y="188"/>
                          <a:pt x="87" y="188"/>
                        </a:cubicBezTo>
                        <a:cubicBezTo>
                          <a:pt x="87" y="245"/>
                          <a:pt x="87" y="245"/>
                          <a:pt x="87" y="245"/>
                        </a:cubicBezTo>
                        <a:cubicBezTo>
                          <a:pt x="87" y="254"/>
                          <a:pt x="80" y="261"/>
                          <a:pt x="71" y="261"/>
                        </a:cubicBezTo>
                        <a:cubicBezTo>
                          <a:pt x="35" y="261"/>
                          <a:pt x="35" y="261"/>
                          <a:pt x="35" y="261"/>
                        </a:cubicBezTo>
                        <a:cubicBezTo>
                          <a:pt x="26" y="261"/>
                          <a:pt x="19" y="254"/>
                          <a:pt x="19" y="245"/>
                        </a:cubicBezTo>
                        <a:cubicBezTo>
                          <a:pt x="19" y="188"/>
                          <a:pt x="19" y="188"/>
                          <a:pt x="19" y="188"/>
                        </a:cubicBezTo>
                        <a:cubicBezTo>
                          <a:pt x="0" y="110"/>
                          <a:pt x="0" y="110"/>
                          <a:pt x="0" y="110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0" y="8"/>
                          <a:pt x="8" y="0"/>
                          <a:pt x="18" y="0"/>
                        </a:cubicBezTo>
                        <a:cubicBezTo>
                          <a:pt x="89" y="0"/>
                          <a:pt x="89" y="0"/>
                          <a:pt x="89" y="0"/>
                        </a:cubicBezTo>
                        <a:cubicBezTo>
                          <a:pt x="99" y="0"/>
                          <a:pt x="107" y="8"/>
                          <a:pt x="107" y="18"/>
                        </a:cubicBezTo>
                        <a:lnTo>
                          <a:pt x="106" y="110"/>
                        </a:lnTo>
                        <a:close/>
                        <a:moveTo>
                          <a:pt x="54" y="35"/>
                        </a:moveTo>
                        <a:cubicBezTo>
                          <a:pt x="52" y="35"/>
                          <a:pt x="52" y="35"/>
                          <a:pt x="52" y="35"/>
                        </a:cubicBezTo>
                        <a:cubicBezTo>
                          <a:pt x="52" y="36"/>
                          <a:pt x="52" y="36"/>
                          <a:pt x="52" y="36"/>
                        </a:cubicBezTo>
                        <a:cubicBezTo>
                          <a:pt x="54" y="36"/>
                          <a:pt x="54" y="36"/>
                          <a:pt x="54" y="36"/>
                        </a:cubicBezTo>
                        <a:lnTo>
                          <a:pt x="54" y="35"/>
                        </a:lnTo>
                        <a:close/>
                        <a:moveTo>
                          <a:pt x="72" y="52"/>
                        </a:moveTo>
                        <a:cubicBezTo>
                          <a:pt x="70" y="52"/>
                          <a:pt x="70" y="52"/>
                          <a:pt x="70" y="52"/>
                        </a:cubicBezTo>
                        <a:cubicBezTo>
                          <a:pt x="70" y="54"/>
                          <a:pt x="70" y="54"/>
                          <a:pt x="70" y="54"/>
                        </a:cubicBezTo>
                        <a:cubicBezTo>
                          <a:pt x="72" y="54"/>
                          <a:pt x="72" y="54"/>
                          <a:pt x="72" y="54"/>
                        </a:cubicBezTo>
                        <a:lnTo>
                          <a:pt x="72" y="52"/>
                        </a:lnTo>
                        <a:close/>
                        <a:moveTo>
                          <a:pt x="37" y="52"/>
                        </a:moveTo>
                        <a:cubicBezTo>
                          <a:pt x="35" y="52"/>
                          <a:pt x="35" y="52"/>
                          <a:pt x="35" y="52"/>
                        </a:cubicBezTo>
                        <a:cubicBezTo>
                          <a:pt x="35" y="54"/>
                          <a:pt x="35" y="54"/>
                          <a:pt x="35" y="54"/>
                        </a:cubicBezTo>
                        <a:cubicBezTo>
                          <a:pt x="37" y="54"/>
                          <a:pt x="37" y="54"/>
                          <a:pt x="37" y="54"/>
                        </a:cubicBezTo>
                        <a:lnTo>
                          <a:pt x="37" y="52"/>
                        </a:lnTo>
                        <a:close/>
                        <a:moveTo>
                          <a:pt x="72" y="86"/>
                        </a:moveTo>
                        <a:cubicBezTo>
                          <a:pt x="70" y="86"/>
                          <a:pt x="70" y="86"/>
                          <a:pt x="70" y="86"/>
                        </a:cubicBezTo>
                        <a:cubicBezTo>
                          <a:pt x="70" y="88"/>
                          <a:pt x="70" y="88"/>
                          <a:pt x="70" y="88"/>
                        </a:cubicBezTo>
                        <a:cubicBezTo>
                          <a:pt x="72" y="88"/>
                          <a:pt x="72" y="88"/>
                          <a:pt x="72" y="88"/>
                        </a:cubicBezTo>
                        <a:lnTo>
                          <a:pt x="72" y="86"/>
                        </a:lnTo>
                        <a:close/>
                        <a:moveTo>
                          <a:pt x="37" y="86"/>
                        </a:moveTo>
                        <a:cubicBezTo>
                          <a:pt x="35" y="86"/>
                          <a:pt x="35" y="86"/>
                          <a:pt x="35" y="86"/>
                        </a:cubicBezTo>
                        <a:cubicBezTo>
                          <a:pt x="35" y="88"/>
                          <a:pt x="35" y="88"/>
                          <a:pt x="35" y="88"/>
                        </a:cubicBezTo>
                        <a:cubicBezTo>
                          <a:pt x="37" y="88"/>
                          <a:pt x="37" y="88"/>
                          <a:pt x="37" y="88"/>
                        </a:cubicBezTo>
                        <a:lnTo>
                          <a:pt x="37" y="86"/>
                        </a:lnTo>
                        <a:close/>
                        <a:moveTo>
                          <a:pt x="72" y="121"/>
                        </a:moveTo>
                        <a:cubicBezTo>
                          <a:pt x="70" y="121"/>
                          <a:pt x="70" y="121"/>
                          <a:pt x="70" y="121"/>
                        </a:cubicBezTo>
                        <a:cubicBezTo>
                          <a:pt x="70" y="123"/>
                          <a:pt x="70" y="123"/>
                          <a:pt x="70" y="123"/>
                        </a:cubicBezTo>
                        <a:cubicBezTo>
                          <a:pt x="72" y="123"/>
                          <a:pt x="72" y="123"/>
                          <a:pt x="72" y="123"/>
                        </a:cubicBezTo>
                        <a:lnTo>
                          <a:pt x="72" y="121"/>
                        </a:lnTo>
                        <a:close/>
                        <a:moveTo>
                          <a:pt x="37" y="121"/>
                        </a:moveTo>
                        <a:cubicBezTo>
                          <a:pt x="35" y="121"/>
                          <a:pt x="35" y="121"/>
                          <a:pt x="35" y="121"/>
                        </a:cubicBezTo>
                        <a:cubicBezTo>
                          <a:pt x="35" y="123"/>
                          <a:pt x="35" y="123"/>
                          <a:pt x="35" y="123"/>
                        </a:cubicBezTo>
                        <a:cubicBezTo>
                          <a:pt x="37" y="123"/>
                          <a:pt x="37" y="123"/>
                          <a:pt x="37" y="123"/>
                        </a:cubicBezTo>
                        <a:lnTo>
                          <a:pt x="37" y="121"/>
                        </a:lnTo>
                        <a:close/>
                        <a:moveTo>
                          <a:pt x="54" y="69"/>
                        </a:moveTo>
                        <a:cubicBezTo>
                          <a:pt x="52" y="69"/>
                          <a:pt x="52" y="69"/>
                          <a:pt x="52" y="69"/>
                        </a:cubicBezTo>
                        <a:cubicBezTo>
                          <a:pt x="52" y="71"/>
                          <a:pt x="52" y="71"/>
                          <a:pt x="52" y="71"/>
                        </a:cubicBezTo>
                        <a:cubicBezTo>
                          <a:pt x="54" y="71"/>
                          <a:pt x="54" y="71"/>
                          <a:pt x="54" y="71"/>
                        </a:cubicBezTo>
                        <a:lnTo>
                          <a:pt x="54" y="69"/>
                        </a:lnTo>
                        <a:close/>
                        <a:moveTo>
                          <a:pt x="54" y="156"/>
                        </a:moveTo>
                        <a:cubicBezTo>
                          <a:pt x="52" y="156"/>
                          <a:pt x="52" y="156"/>
                          <a:pt x="52" y="156"/>
                        </a:cubicBezTo>
                        <a:cubicBezTo>
                          <a:pt x="52" y="158"/>
                          <a:pt x="52" y="158"/>
                          <a:pt x="52" y="158"/>
                        </a:cubicBezTo>
                        <a:cubicBezTo>
                          <a:pt x="54" y="158"/>
                          <a:pt x="54" y="158"/>
                          <a:pt x="54" y="158"/>
                        </a:cubicBezTo>
                        <a:lnTo>
                          <a:pt x="54" y="156"/>
                        </a:lnTo>
                        <a:close/>
                        <a:moveTo>
                          <a:pt x="54" y="191"/>
                        </a:moveTo>
                        <a:cubicBezTo>
                          <a:pt x="52" y="191"/>
                          <a:pt x="52" y="191"/>
                          <a:pt x="52" y="191"/>
                        </a:cubicBezTo>
                        <a:cubicBezTo>
                          <a:pt x="52" y="192"/>
                          <a:pt x="52" y="192"/>
                          <a:pt x="52" y="192"/>
                        </a:cubicBezTo>
                        <a:cubicBezTo>
                          <a:pt x="54" y="192"/>
                          <a:pt x="54" y="192"/>
                          <a:pt x="54" y="192"/>
                        </a:cubicBezTo>
                        <a:lnTo>
                          <a:pt x="54" y="191"/>
                        </a:lnTo>
                        <a:close/>
                        <a:moveTo>
                          <a:pt x="54" y="226"/>
                        </a:moveTo>
                        <a:cubicBezTo>
                          <a:pt x="52" y="226"/>
                          <a:pt x="52" y="226"/>
                          <a:pt x="52" y="226"/>
                        </a:cubicBezTo>
                        <a:cubicBezTo>
                          <a:pt x="52" y="227"/>
                          <a:pt x="52" y="227"/>
                          <a:pt x="52" y="227"/>
                        </a:cubicBezTo>
                        <a:cubicBezTo>
                          <a:pt x="54" y="227"/>
                          <a:pt x="54" y="227"/>
                          <a:pt x="54" y="227"/>
                        </a:cubicBezTo>
                        <a:lnTo>
                          <a:pt x="54" y="226"/>
                        </a:lnTo>
                        <a:close/>
                      </a:path>
                    </a:pathLst>
                  </a:custGeom>
                  <a:noFill/>
                  <a:ln w="1270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224">
                      <a:defRPr/>
                    </a:pPr>
                    <a:endParaRPr lang="en-US" sz="1836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AF1CB730-7E57-406A-A91D-50A7B847315E}"/>
                    </a:ext>
                  </a:extLst>
                </p:cNvPr>
                <p:cNvGrpSpPr/>
                <p:nvPr/>
              </p:nvGrpSpPr>
              <p:grpSpPr>
                <a:xfrm>
                  <a:off x="8954154" y="3301935"/>
                  <a:ext cx="601487" cy="705643"/>
                  <a:chOff x="6300176" y="4080125"/>
                  <a:chExt cx="601487" cy="705643"/>
                </a:xfrm>
              </p:grpSpPr>
              <p:sp>
                <p:nvSpPr>
                  <p:cNvPr id="203" name="Title 1">
                    <a:extLst>
                      <a:ext uri="{FF2B5EF4-FFF2-40B4-BE49-F238E27FC236}">
                        <a16:creationId xmlns:a16="http://schemas.microsoft.com/office/drawing/2014/main" id="{D4DB5BA0-2E46-4EE3-8387-1379D911AE8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300176" y="4080125"/>
                    <a:ext cx="601487" cy="125580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 anchor="b">
                    <a:spAutoFit/>
                  </a:bodyPr>
                  <a:lstStyle>
                    <a:lvl1pPr algn="l" defTabSz="932742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n-US" sz="5400" b="0" kern="1200" cap="none" spc="-102" baseline="0">
                        <a:ln w="3175">
                          <a:noFill/>
                        </a:ln>
                        <a:gradFill>
                          <a:gsLst>
                            <a:gs pos="2655">
                              <a:schemeClr val="tx1"/>
                            </a:gs>
                            <a:gs pos="31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j-lt"/>
                        <a:ea typeface="+mn-ea"/>
                        <a:cs typeface="Segoe UI" pitchFamily="34" charset="0"/>
                      </a:defRPr>
                    </a:lvl1pPr>
                  </a:lstStyle>
                  <a:p>
                    <a:pPr algn="ctr" defTabSz="932563">
                      <a:lnSpc>
                        <a:spcPct val="100000"/>
                      </a:lnSpc>
                      <a:defRPr/>
                    </a:pPr>
                    <a:r>
                      <a:rPr lang="en-US" sz="800" spc="0">
                        <a:solidFill>
                          <a:srgbClr val="00000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Scheduler</a:t>
                    </a:r>
                  </a:p>
                </p:txBody>
              </p:sp>
              <p:sp>
                <p:nvSpPr>
                  <p:cNvPr id="204" name="Rectangle: Rounded Corners 203">
                    <a:extLst>
                      <a:ext uri="{FF2B5EF4-FFF2-40B4-BE49-F238E27FC236}">
                        <a16:creationId xmlns:a16="http://schemas.microsoft.com/office/drawing/2014/main" id="{7F8D0C01-B3A3-47B7-92C8-75EB3387EA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334396" y="4252179"/>
                    <a:ext cx="533589" cy="533589"/>
                  </a:xfrm>
                  <a:prstGeom prst="roundRect">
                    <a:avLst>
                      <a:gd name="adj" fmla="val 312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199">
                      <a:solidFill>
                        <a:srgbClr val="505050"/>
                      </a:solidFill>
                      <a:latin typeface="Segoe UI"/>
                      <a:cs typeface="Segoe UI" pitchFamily="34" charset="0"/>
                    </a:endParaRPr>
                  </a:p>
                </p:txBody>
              </p:sp>
              <p:sp>
                <p:nvSpPr>
                  <p:cNvPr id="205" name="Calendar" title="Icon of a calendar">
                    <a:extLst>
                      <a:ext uri="{FF2B5EF4-FFF2-40B4-BE49-F238E27FC236}">
                        <a16:creationId xmlns:a16="http://schemas.microsoft.com/office/drawing/2014/main" id="{9BB43036-DAD6-4813-8834-C410BA2B213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6437177" y="4361816"/>
                    <a:ext cx="328027" cy="314314"/>
                  </a:xfrm>
                  <a:custGeom>
                    <a:avLst/>
                    <a:gdLst>
                      <a:gd name="T0" fmla="*/ 598 w 598"/>
                      <a:gd name="T1" fmla="*/ 573 h 573"/>
                      <a:gd name="T2" fmla="*/ 0 w 598"/>
                      <a:gd name="T3" fmla="*/ 59 h 573"/>
                      <a:gd name="T4" fmla="*/ 598 w 598"/>
                      <a:gd name="T5" fmla="*/ 341 h 573"/>
                      <a:gd name="T6" fmla="*/ 598 w 598"/>
                      <a:gd name="T7" fmla="*/ 176 h 573"/>
                      <a:gd name="T8" fmla="*/ 120 w 598"/>
                      <a:gd name="T9" fmla="*/ 121 h 573"/>
                      <a:gd name="T10" fmla="*/ 477 w 598"/>
                      <a:gd name="T11" fmla="*/ 121 h 573"/>
                      <a:gd name="T12" fmla="*/ 246 w 598"/>
                      <a:gd name="T13" fmla="*/ 252 h 573"/>
                      <a:gd name="T14" fmla="*/ 232 w 598"/>
                      <a:gd name="T15" fmla="*/ 266 h 573"/>
                      <a:gd name="T16" fmla="*/ 246 w 598"/>
                      <a:gd name="T17" fmla="*/ 259 h 573"/>
                      <a:gd name="T18" fmla="*/ 365 w 598"/>
                      <a:gd name="T19" fmla="*/ 252 h 573"/>
                      <a:gd name="T20" fmla="*/ 351 w 598"/>
                      <a:gd name="T21" fmla="*/ 266 h 573"/>
                      <a:gd name="T22" fmla="*/ 365 w 598"/>
                      <a:gd name="T23" fmla="*/ 257 h 573"/>
                      <a:gd name="T24" fmla="*/ 484 w 598"/>
                      <a:gd name="T25" fmla="*/ 252 h 573"/>
                      <a:gd name="T26" fmla="*/ 470 w 598"/>
                      <a:gd name="T27" fmla="*/ 266 h 573"/>
                      <a:gd name="T28" fmla="*/ 484 w 598"/>
                      <a:gd name="T29" fmla="*/ 259 h 573"/>
                      <a:gd name="T30" fmla="*/ 246 w 598"/>
                      <a:gd name="T31" fmla="*/ 332 h 573"/>
                      <a:gd name="T32" fmla="*/ 232 w 598"/>
                      <a:gd name="T33" fmla="*/ 344 h 573"/>
                      <a:gd name="T34" fmla="*/ 246 w 598"/>
                      <a:gd name="T35" fmla="*/ 339 h 573"/>
                      <a:gd name="T36" fmla="*/ 365 w 598"/>
                      <a:gd name="T37" fmla="*/ 332 h 573"/>
                      <a:gd name="T38" fmla="*/ 351 w 598"/>
                      <a:gd name="T39" fmla="*/ 344 h 573"/>
                      <a:gd name="T40" fmla="*/ 365 w 598"/>
                      <a:gd name="T41" fmla="*/ 337 h 573"/>
                      <a:gd name="T42" fmla="*/ 484 w 598"/>
                      <a:gd name="T43" fmla="*/ 332 h 573"/>
                      <a:gd name="T44" fmla="*/ 470 w 598"/>
                      <a:gd name="T45" fmla="*/ 344 h 573"/>
                      <a:gd name="T46" fmla="*/ 484 w 598"/>
                      <a:gd name="T47" fmla="*/ 339 h 573"/>
                      <a:gd name="T48" fmla="*/ 127 w 598"/>
                      <a:gd name="T49" fmla="*/ 332 h 573"/>
                      <a:gd name="T50" fmla="*/ 113 w 598"/>
                      <a:gd name="T51" fmla="*/ 344 h 573"/>
                      <a:gd name="T52" fmla="*/ 127 w 598"/>
                      <a:gd name="T53" fmla="*/ 337 h 573"/>
                      <a:gd name="T54" fmla="*/ 246 w 598"/>
                      <a:gd name="T55" fmla="*/ 410 h 573"/>
                      <a:gd name="T56" fmla="*/ 232 w 598"/>
                      <a:gd name="T57" fmla="*/ 424 h 573"/>
                      <a:gd name="T58" fmla="*/ 246 w 598"/>
                      <a:gd name="T59" fmla="*/ 417 h 573"/>
                      <a:gd name="T60" fmla="*/ 365 w 598"/>
                      <a:gd name="T61" fmla="*/ 410 h 573"/>
                      <a:gd name="T62" fmla="*/ 351 w 598"/>
                      <a:gd name="T63" fmla="*/ 424 h 573"/>
                      <a:gd name="T64" fmla="*/ 365 w 598"/>
                      <a:gd name="T65" fmla="*/ 417 h 573"/>
                      <a:gd name="T66" fmla="*/ 484 w 598"/>
                      <a:gd name="T67" fmla="*/ 410 h 573"/>
                      <a:gd name="T68" fmla="*/ 470 w 598"/>
                      <a:gd name="T69" fmla="*/ 424 h 573"/>
                      <a:gd name="T70" fmla="*/ 484 w 598"/>
                      <a:gd name="T71" fmla="*/ 417 h 573"/>
                      <a:gd name="T72" fmla="*/ 127 w 598"/>
                      <a:gd name="T73" fmla="*/ 410 h 573"/>
                      <a:gd name="T74" fmla="*/ 113 w 598"/>
                      <a:gd name="T75" fmla="*/ 424 h 573"/>
                      <a:gd name="T76" fmla="*/ 127 w 598"/>
                      <a:gd name="T77" fmla="*/ 417 h 573"/>
                      <a:gd name="T78" fmla="*/ 246 w 598"/>
                      <a:gd name="T79" fmla="*/ 490 h 573"/>
                      <a:gd name="T80" fmla="*/ 232 w 598"/>
                      <a:gd name="T81" fmla="*/ 504 h 573"/>
                      <a:gd name="T82" fmla="*/ 246 w 598"/>
                      <a:gd name="T83" fmla="*/ 497 h 573"/>
                      <a:gd name="T84" fmla="*/ 365 w 598"/>
                      <a:gd name="T85" fmla="*/ 490 h 573"/>
                      <a:gd name="T86" fmla="*/ 351 w 598"/>
                      <a:gd name="T87" fmla="*/ 504 h 573"/>
                      <a:gd name="T88" fmla="*/ 365 w 598"/>
                      <a:gd name="T89" fmla="*/ 497 h 573"/>
                      <a:gd name="T90" fmla="*/ 127 w 598"/>
                      <a:gd name="T91" fmla="*/ 490 h 573"/>
                      <a:gd name="T92" fmla="*/ 113 w 598"/>
                      <a:gd name="T93" fmla="*/ 504 h 573"/>
                      <a:gd name="T94" fmla="*/ 127 w 598"/>
                      <a:gd name="T95" fmla="*/ 495 h 5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598" h="573">
                        <a:moveTo>
                          <a:pt x="598" y="341"/>
                        </a:moveTo>
                        <a:lnTo>
                          <a:pt x="598" y="573"/>
                        </a:lnTo>
                        <a:lnTo>
                          <a:pt x="0" y="573"/>
                        </a:lnTo>
                        <a:lnTo>
                          <a:pt x="0" y="59"/>
                        </a:lnTo>
                        <a:lnTo>
                          <a:pt x="598" y="59"/>
                        </a:lnTo>
                        <a:lnTo>
                          <a:pt x="598" y="341"/>
                        </a:lnTo>
                        <a:moveTo>
                          <a:pt x="0" y="176"/>
                        </a:moveTo>
                        <a:lnTo>
                          <a:pt x="598" y="176"/>
                        </a:lnTo>
                        <a:moveTo>
                          <a:pt x="120" y="0"/>
                        </a:moveTo>
                        <a:lnTo>
                          <a:pt x="120" y="121"/>
                        </a:lnTo>
                        <a:moveTo>
                          <a:pt x="477" y="0"/>
                        </a:moveTo>
                        <a:lnTo>
                          <a:pt x="477" y="121"/>
                        </a:lnTo>
                        <a:moveTo>
                          <a:pt x="246" y="259"/>
                        </a:moveTo>
                        <a:lnTo>
                          <a:pt x="246" y="252"/>
                        </a:lnTo>
                        <a:lnTo>
                          <a:pt x="232" y="252"/>
                        </a:lnTo>
                        <a:lnTo>
                          <a:pt x="232" y="266"/>
                        </a:lnTo>
                        <a:lnTo>
                          <a:pt x="246" y="266"/>
                        </a:lnTo>
                        <a:lnTo>
                          <a:pt x="246" y="259"/>
                        </a:lnTo>
                        <a:moveTo>
                          <a:pt x="365" y="257"/>
                        </a:moveTo>
                        <a:lnTo>
                          <a:pt x="365" y="252"/>
                        </a:lnTo>
                        <a:lnTo>
                          <a:pt x="351" y="252"/>
                        </a:lnTo>
                        <a:lnTo>
                          <a:pt x="351" y="266"/>
                        </a:lnTo>
                        <a:lnTo>
                          <a:pt x="365" y="266"/>
                        </a:lnTo>
                        <a:lnTo>
                          <a:pt x="365" y="257"/>
                        </a:lnTo>
                        <a:moveTo>
                          <a:pt x="484" y="259"/>
                        </a:moveTo>
                        <a:lnTo>
                          <a:pt x="484" y="252"/>
                        </a:lnTo>
                        <a:lnTo>
                          <a:pt x="470" y="252"/>
                        </a:lnTo>
                        <a:lnTo>
                          <a:pt x="470" y="266"/>
                        </a:lnTo>
                        <a:lnTo>
                          <a:pt x="484" y="266"/>
                        </a:lnTo>
                        <a:lnTo>
                          <a:pt x="484" y="259"/>
                        </a:lnTo>
                        <a:moveTo>
                          <a:pt x="246" y="339"/>
                        </a:moveTo>
                        <a:lnTo>
                          <a:pt x="246" y="332"/>
                        </a:lnTo>
                        <a:lnTo>
                          <a:pt x="232" y="332"/>
                        </a:lnTo>
                        <a:lnTo>
                          <a:pt x="232" y="344"/>
                        </a:lnTo>
                        <a:lnTo>
                          <a:pt x="246" y="344"/>
                        </a:lnTo>
                        <a:lnTo>
                          <a:pt x="246" y="339"/>
                        </a:lnTo>
                        <a:moveTo>
                          <a:pt x="365" y="337"/>
                        </a:moveTo>
                        <a:lnTo>
                          <a:pt x="365" y="332"/>
                        </a:lnTo>
                        <a:lnTo>
                          <a:pt x="351" y="332"/>
                        </a:lnTo>
                        <a:lnTo>
                          <a:pt x="351" y="344"/>
                        </a:lnTo>
                        <a:lnTo>
                          <a:pt x="365" y="344"/>
                        </a:lnTo>
                        <a:lnTo>
                          <a:pt x="365" y="337"/>
                        </a:lnTo>
                        <a:moveTo>
                          <a:pt x="484" y="339"/>
                        </a:moveTo>
                        <a:lnTo>
                          <a:pt x="484" y="332"/>
                        </a:lnTo>
                        <a:lnTo>
                          <a:pt x="470" y="332"/>
                        </a:lnTo>
                        <a:lnTo>
                          <a:pt x="470" y="344"/>
                        </a:lnTo>
                        <a:lnTo>
                          <a:pt x="484" y="344"/>
                        </a:lnTo>
                        <a:lnTo>
                          <a:pt x="484" y="339"/>
                        </a:lnTo>
                        <a:moveTo>
                          <a:pt x="127" y="337"/>
                        </a:moveTo>
                        <a:lnTo>
                          <a:pt x="127" y="332"/>
                        </a:lnTo>
                        <a:lnTo>
                          <a:pt x="113" y="332"/>
                        </a:lnTo>
                        <a:lnTo>
                          <a:pt x="113" y="344"/>
                        </a:lnTo>
                        <a:lnTo>
                          <a:pt x="127" y="344"/>
                        </a:lnTo>
                        <a:lnTo>
                          <a:pt x="127" y="337"/>
                        </a:lnTo>
                        <a:moveTo>
                          <a:pt x="246" y="417"/>
                        </a:moveTo>
                        <a:lnTo>
                          <a:pt x="246" y="410"/>
                        </a:lnTo>
                        <a:lnTo>
                          <a:pt x="232" y="410"/>
                        </a:lnTo>
                        <a:lnTo>
                          <a:pt x="232" y="424"/>
                        </a:lnTo>
                        <a:lnTo>
                          <a:pt x="246" y="424"/>
                        </a:lnTo>
                        <a:lnTo>
                          <a:pt x="246" y="417"/>
                        </a:lnTo>
                        <a:moveTo>
                          <a:pt x="365" y="417"/>
                        </a:moveTo>
                        <a:lnTo>
                          <a:pt x="365" y="410"/>
                        </a:lnTo>
                        <a:lnTo>
                          <a:pt x="351" y="410"/>
                        </a:lnTo>
                        <a:lnTo>
                          <a:pt x="351" y="424"/>
                        </a:lnTo>
                        <a:lnTo>
                          <a:pt x="365" y="424"/>
                        </a:lnTo>
                        <a:lnTo>
                          <a:pt x="365" y="417"/>
                        </a:lnTo>
                        <a:moveTo>
                          <a:pt x="484" y="417"/>
                        </a:moveTo>
                        <a:lnTo>
                          <a:pt x="484" y="410"/>
                        </a:lnTo>
                        <a:lnTo>
                          <a:pt x="470" y="410"/>
                        </a:lnTo>
                        <a:lnTo>
                          <a:pt x="470" y="424"/>
                        </a:lnTo>
                        <a:lnTo>
                          <a:pt x="484" y="424"/>
                        </a:lnTo>
                        <a:lnTo>
                          <a:pt x="484" y="417"/>
                        </a:lnTo>
                        <a:moveTo>
                          <a:pt x="127" y="417"/>
                        </a:moveTo>
                        <a:lnTo>
                          <a:pt x="127" y="410"/>
                        </a:lnTo>
                        <a:lnTo>
                          <a:pt x="113" y="410"/>
                        </a:lnTo>
                        <a:lnTo>
                          <a:pt x="113" y="424"/>
                        </a:lnTo>
                        <a:lnTo>
                          <a:pt x="127" y="424"/>
                        </a:lnTo>
                        <a:lnTo>
                          <a:pt x="127" y="417"/>
                        </a:lnTo>
                        <a:moveTo>
                          <a:pt x="246" y="497"/>
                        </a:moveTo>
                        <a:lnTo>
                          <a:pt x="246" y="490"/>
                        </a:lnTo>
                        <a:lnTo>
                          <a:pt x="232" y="490"/>
                        </a:lnTo>
                        <a:lnTo>
                          <a:pt x="232" y="504"/>
                        </a:lnTo>
                        <a:lnTo>
                          <a:pt x="246" y="504"/>
                        </a:lnTo>
                        <a:lnTo>
                          <a:pt x="246" y="497"/>
                        </a:lnTo>
                        <a:moveTo>
                          <a:pt x="365" y="497"/>
                        </a:moveTo>
                        <a:lnTo>
                          <a:pt x="365" y="490"/>
                        </a:lnTo>
                        <a:lnTo>
                          <a:pt x="351" y="490"/>
                        </a:lnTo>
                        <a:lnTo>
                          <a:pt x="351" y="504"/>
                        </a:lnTo>
                        <a:lnTo>
                          <a:pt x="365" y="504"/>
                        </a:lnTo>
                        <a:lnTo>
                          <a:pt x="365" y="497"/>
                        </a:lnTo>
                        <a:moveTo>
                          <a:pt x="127" y="495"/>
                        </a:moveTo>
                        <a:lnTo>
                          <a:pt x="127" y="490"/>
                        </a:lnTo>
                        <a:lnTo>
                          <a:pt x="113" y="490"/>
                        </a:lnTo>
                        <a:lnTo>
                          <a:pt x="113" y="504"/>
                        </a:lnTo>
                        <a:lnTo>
                          <a:pt x="127" y="504"/>
                        </a:lnTo>
                        <a:lnTo>
                          <a:pt x="127" y="495"/>
                        </a:lnTo>
                      </a:path>
                    </a:pathLst>
                  </a:custGeom>
                  <a:noFill/>
                  <a:ln w="1270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224">
                      <a:defRPr/>
                    </a:pPr>
                    <a:endParaRPr lang="en-US" sz="1836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B2DC289-FCC5-4EF5-A6B2-FF101FA0FB10}"/>
                    </a:ext>
                  </a:extLst>
                </p:cNvPr>
                <p:cNvGrpSpPr/>
                <p:nvPr/>
              </p:nvGrpSpPr>
              <p:grpSpPr>
                <a:xfrm>
                  <a:off x="9684409" y="2279279"/>
                  <a:ext cx="530352" cy="828013"/>
                  <a:chOff x="9663646" y="2373405"/>
                  <a:chExt cx="530352" cy="828013"/>
                </a:xfrm>
              </p:grpSpPr>
              <p:sp>
                <p:nvSpPr>
                  <p:cNvPr id="200" name="Rectangle: Rounded Corners 199">
                    <a:extLst>
                      <a:ext uri="{FF2B5EF4-FFF2-40B4-BE49-F238E27FC236}">
                        <a16:creationId xmlns:a16="http://schemas.microsoft.com/office/drawing/2014/main" id="{B6C53FD1-D9FA-4E0A-A655-6097D40326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63646" y="2671066"/>
                    <a:ext cx="530352" cy="530352"/>
                  </a:xfrm>
                  <a:prstGeom prst="roundRect">
                    <a:avLst>
                      <a:gd name="adj" fmla="val 4203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1" name="Database_EFC7" title="Icon of a cylinder">
                    <a:extLst>
                      <a:ext uri="{FF2B5EF4-FFF2-40B4-BE49-F238E27FC236}">
                        <a16:creationId xmlns:a16="http://schemas.microsoft.com/office/drawing/2014/main" id="{EAA9E05F-091C-46F9-8B89-E278DCE5E7D5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9807721" y="2778830"/>
                    <a:ext cx="242202" cy="314824"/>
                  </a:xfrm>
                  <a:custGeom>
                    <a:avLst/>
                    <a:gdLst>
                      <a:gd name="T0" fmla="*/ 2470 w 2511"/>
                      <a:gd name="T1" fmla="*/ 627 h 3264"/>
                      <a:gd name="T2" fmla="*/ 2511 w 2511"/>
                      <a:gd name="T3" fmla="*/ 627 h 3264"/>
                      <a:gd name="T4" fmla="*/ 2511 w 2511"/>
                      <a:gd name="T5" fmla="*/ 2762 h 3264"/>
                      <a:gd name="T6" fmla="*/ 1255 w 2511"/>
                      <a:gd name="T7" fmla="*/ 3264 h 3264"/>
                      <a:gd name="T8" fmla="*/ 0 w 2511"/>
                      <a:gd name="T9" fmla="*/ 2762 h 3264"/>
                      <a:gd name="T10" fmla="*/ 0 w 2511"/>
                      <a:gd name="T11" fmla="*/ 627 h 3264"/>
                      <a:gd name="T12" fmla="*/ 41 w 2511"/>
                      <a:gd name="T13" fmla="*/ 627 h 3264"/>
                      <a:gd name="T14" fmla="*/ 1255 w 2511"/>
                      <a:gd name="T15" fmla="*/ 1004 h 3264"/>
                      <a:gd name="T16" fmla="*/ 2470 w 2511"/>
                      <a:gd name="T17" fmla="*/ 627 h 3264"/>
                      <a:gd name="T18" fmla="*/ 1255 w 2511"/>
                      <a:gd name="T19" fmla="*/ 0 h 3264"/>
                      <a:gd name="T20" fmla="*/ 0 w 2511"/>
                      <a:gd name="T21" fmla="*/ 502 h 3264"/>
                      <a:gd name="T22" fmla="*/ 1255 w 2511"/>
                      <a:gd name="T23" fmla="*/ 1004 h 3264"/>
                      <a:gd name="T24" fmla="*/ 2511 w 2511"/>
                      <a:gd name="T25" fmla="*/ 502 h 3264"/>
                      <a:gd name="T26" fmla="*/ 1255 w 2511"/>
                      <a:gd name="T27" fmla="*/ 0 h 32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511" h="3264">
                        <a:moveTo>
                          <a:pt x="2470" y="627"/>
                        </a:moveTo>
                        <a:cubicBezTo>
                          <a:pt x="2511" y="627"/>
                          <a:pt x="2511" y="627"/>
                          <a:pt x="2511" y="627"/>
                        </a:cubicBezTo>
                        <a:cubicBezTo>
                          <a:pt x="2511" y="2762"/>
                          <a:pt x="2511" y="2762"/>
                          <a:pt x="2511" y="2762"/>
                        </a:cubicBezTo>
                        <a:cubicBezTo>
                          <a:pt x="2511" y="3040"/>
                          <a:pt x="1949" y="3264"/>
                          <a:pt x="1255" y="3264"/>
                        </a:cubicBezTo>
                        <a:cubicBezTo>
                          <a:pt x="562" y="3264"/>
                          <a:pt x="0" y="3040"/>
                          <a:pt x="0" y="2762"/>
                        </a:cubicBezTo>
                        <a:cubicBezTo>
                          <a:pt x="0" y="627"/>
                          <a:pt x="0" y="627"/>
                          <a:pt x="0" y="627"/>
                        </a:cubicBezTo>
                        <a:cubicBezTo>
                          <a:pt x="41" y="627"/>
                          <a:pt x="41" y="627"/>
                          <a:pt x="41" y="627"/>
                        </a:cubicBezTo>
                        <a:cubicBezTo>
                          <a:pt x="180" y="844"/>
                          <a:pt x="671" y="1004"/>
                          <a:pt x="1255" y="1004"/>
                        </a:cubicBezTo>
                        <a:cubicBezTo>
                          <a:pt x="1840" y="1004"/>
                          <a:pt x="2330" y="844"/>
                          <a:pt x="2470" y="627"/>
                        </a:cubicBezTo>
                        <a:close/>
                        <a:moveTo>
                          <a:pt x="1255" y="0"/>
                        </a:moveTo>
                        <a:cubicBezTo>
                          <a:pt x="562" y="0"/>
                          <a:pt x="0" y="224"/>
                          <a:pt x="0" y="502"/>
                        </a:cubicBezTo>
                        <a:cubicBezTo>
                          <a:pt x="0" y="779"/>
                          <a:pt x="562" y="1004"/>
                          <a:pt x="1255" y="1004"/>
                        </a:cubicBezTo>
                        <a:cubicBezTo>
                          <a:pt x="1949" y="1004"/>
                          <a:pt x="2511" y="779"/>
                          <a:pt x="2511" y="502"/>
                        </a:cubicBezTo>
                        <a:cubicBezTo>
                          <a:pt x="2511" y="224"/>
                          <a:pt x="1949" y="0"/>
                          <a:pt x="125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224">
                      <a:defRPr/>
                    </a:pPr>
                    <a:endParaRPr lang="en-US" sz="1836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02" name="Title 1">
                    <a:extLst>
                      <a:ext uri="{FF2B5EF4-FFF2-40B4-BE49-F238E27FC236}">
                        <a16:creationId xmlns:a16="http://schemas.microsoft.com/office/drawing/2014/main" id="{1968AB74-4A7B-4F13-BB5E-0CBD127AD6C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746503" y="2373405"/>
                    <a:ext cx="364639" cy="251158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 anchor="b">
                    <a:spAutoFit/>
                  </a:bodyPr>
                  <a:lstStyle>
                    <a:lvl1pPr algn="l" defTabSz="932742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n-US" sz="5400" b="0" kern="1200" cap="none" spc="-102" baseline="0">
                        <a:ln w="3175">
                          <a:noFill/>
                        </a:ln>
                        <a:gradFill>
                          <a:gsLst>
                            <a:gs pos="2655">
                              <a:schemeClr val="tx1"/>
                            </a:gs>
                            <a:gs pos="31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j-lt"/>
                        <a:ea typeface="+mn-ea"/>
                        <a:cs typeface="Segoe UI" pitchFamily="34" charset="0"/>
                      </a:defRPr>
                    </a:lvl1pPr>
                  </a:lstStyle>
                  <a:p>
                    <a:pPr algn="ctr" defTabSz="932563">
                      <a:lnSpc>
                        <a:spcPct val="100000"/>
                      </a:lnSpc>
                      <a:defRPr/>
                    </a:pPr>
                    <a:r>
                      <a:rPr lang="en-US" sz="800" spc="0">
                        <a:solidFill>
                          <a:srgbClr val="00000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e</a:t>
                    </a:r>
                    <a:r>
                      <a:rPr lang="en-US" sz="800" spc="0" err="1">
                        <a:solidFill>
                          <a:srgbClr val="00000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tcd</a:t>
                    </a:r>
                    <a:r>
                      <a:rPr lang="en-US" sz="800" spc="0">
                        <a:solidFill>
                          <a:srgbClr val="00000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 Store</a:t>
                    </a:r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3CA0F691-AC07-4869-BC4C-F9B889C3C23C}"/>
                    </a:ext>
                  </a:extLst>
                </p:cNvPr>
                <p:cNvGrpSpPr/>
                <p:nvPr/>
              </p:nvGrpSpPr>
              <p:grpSpPr>
                <a:xfrm>
                  <a:off x="10343530" y="3176357"/>
                  <a:ext cx="601487" cy="831221"/>
                  <a:chOff x="10426657" y="3378238"/>
                  <a:chExt cx="601487" cy="831221"/>
                </a:xfrm>
              </p:grpSpPr>
              <p:sp>
                <p:nvSpPr>
                  <p:cNvPr id="197" name="Title 1">
                    <a:extLst>
                      <a:ext uri="{FF2B5EF4-FFF2-40B4-BE49-F238E27FC236}">
                        <a16:creationId xmlns:a16="http://schemas.microsoft.com/office/drawing/2014/main" id="{7F044CAA-C945-4F10-81AC-468890A00A3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426657" y="3378238"/>
                    <a:ext cx="601487" cy="251158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 anchor="b">
                    <a:spAutoFit/>
                  </a:bodyPr>
                  <a:lstStyle>
                    <a:lvl1pPr algn="l" defTabSz="932742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n-US" sz="5400" b="0" kern="1200" cap="none" spc="-102" baseline="0">
                        <a:ln w="3175">
                          <a:noFill/>
                        </a:ln>
                        <a:gradFill>
                          <a:gsLst>
                            <a:gs pos="2655">
                              <a:schemeClr val="tx1"/>
                            </a:gs>
                            <a:gs pos="31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j-lt"/>
                        <a:ea typeface="+mn-ea"/>
                        <a:cs typeface="Segoe UI" pitchFamily="34" charset="0"/>
                      </a:defRPr>
                    </a:lvl1pPr>
                  </a:lstStyle>
                  <a:p>
                    <a:pPr algn="ctr" defTabSz="932563">
                      <a:lnSpc>
                        <a:spcPct val="100000"/>
                      </a:lnSpc>
                      <a:defRPr/>
                    </a:pPr>
                    <a:r>
                      <a:rPr lang="en-US" sz="800" spc="0">
                        <a:solidFill>
                          <a:srgbClr val="000000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Cloud Controller</a:t>
                    </a:r>
                  </a:p>
                </p:txBody>
              </p:sp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1C7B8029-7808-4E7C-9188-17103BA3BE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460877" y="3675870"/>
                    <a:ext cx="533589" cy="533589"/>
                  </a:xfrm>
                  <a:prstGeom prst="roundRect">
                    <a:avLst>
                      <a:gd name="adj" fmla="val 312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199">
                      <a:solidFill>
                        <a:srgbClr val="505050"/>
                      </a:solidFill>
                      <a:latin typeface="Segoe UI"/>
                      <a:cs typeface="Segoe UI" pitchFamily="34" charset="0"/>
                    </a:endParaRPr>
                  </a:p>
                </p:txBody>
              </p:sp>
              <p:sp>
                <p:nvSpPr>
                  <p:cNvPr id="199" name="Freeform 13" title="Icon of a cloud">
                    <a:extLst>
                      <a:ext uri="{FF2B5EF4-FFF2-40B4-BE49-F238E27FC236}">
                        <a16:creationId xmlns:a16="http://schemas.microsoft.com/office/drawing/2014/main" id="{4F09B2FD-5C78-4F90-BA9F-E4A4BF8599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0524659" y="3831299"/>
                    <a:ext cx="406025" cy="222730"/>
                  </a:xfrm>
                  <a:custGeom>
                    <a:avLst/>
                    <a:gdLst>
                      <a:gd name="T0" fmla="*/ 384 w 771"/>
                      <a:gd name="T1" fmla="*/ 0 h 422"/>
                      <a:gd name="T2" fmla="*/ 549 w 771"/>
                      <a:gd name="T3" fmla="*/ 110 h 422"/>
                      <a:gd name="T4" fmla="*/ 551 w 771"/>
                      <a:gd name="T5" fmla="*/ 115 h 422"/>
                      <a:gd name="T6" fmla="*/ 565 w 771"/>
                      <a:gd name="T7" fmla="*/ 110 h 422"/>
                      <a:gd name="T8" fmla="*/ 612 w 771"/>
                      <a:gd name="T9" fmla="*/ 103 h 422"/>
                      <a:gd name="T10" fmla="*/ 771 w 771"/>
                      <a:gd name="T11" fmla="*/ 262 h 422"/>
                      <a:gd name="T12" fmla="*/ 628 w 771"/>
                      <a:gd name="T13" fmla="*/ 420 h 422"/>
                      <a:gd name="T14" fmla="*/ 616 w 771"/>
                      <a:gd name="T15" fmla="*/ 421 h 422"/>
                      <a:gd name="T16" fmla="*/ 610 w 771"/>
                      <a:gd name="T17" fmla="*/ 421 h 422"/>
                      <a:gd name="T18" fmla="*/ 98 w 771"/>
                      <a:gd name="T19" fmla="*/ 421 h 422"/>
                      <a:gd name="T20" fmla="*/ 91 w 771"/>
                      <a:gd name="T21" fmla="*/ 422 h 422"/>
                      <a:gd name="T22" fmla="*/ 74 w 771"/>
                      <a:gd name="T23" fmla="*/ 419 h 422"/>
                      <a:gd name="T24" fmla="*/ 12 w 771"/>
                      <a:gd name="T25" fmla="*/ 312 h 422"/>
                      <a:gd name="T26" fmla="*/ 101 w 771"/>
                      <a:gd name="T27" fmla="*/ 247 h 422"/>
                      <a:gd name="T28" fmla="*/ 108 w 771"/>
                      <a:gd name="T29" fmla="*/ 249 h 422"/>
                      <a:gd name="T30" fmla="*/ 106 w 771"/>
                      <a:gd name="T31" fmla="*/ 238 h 422"/>
                      <a:gd name="T32" fmla="*/ 119 w 771"/>
                      <a:gd name="T33" fmla="*/ 179 h 422"/>
                      <a:gd name="T34" fmla="*/ 201 w 771"/>
                      <a:gd name="T35" fmla="*/ 128 h 422"/>
                      <a:gd name="T36" fmla="*/ 213 w 771"/>
                      <a:gd name="T37" fmla="*/ 128 h 422"/>
                      <a:gd name="T38" fmla="*/ 213 w 771"/>
                      <a:gd name="T39" fmla="*/ 127 h 422"/>
                      <a:gd name="T40" fmla="*/ 384 w 771"/>
                      <a:gd name="T41" fmla="*/ 0 h 4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771" h="422">
                        <a:moveTo>
                          <a:pt x="384" y="0"/>
                        </a:moveTo>
                        <a:cubicBezTo>
                          <a:pt x="458" y="0"/>
                          <a:pt x="522" y="46"/>
                          <a:pt x="549" y="110"/>
                        </a:cubicBezTo>
                        <a:cubicBezTo>
                          <a:pt x="551" y="115"/>
                          <a:pt x="551" y="115"/>
                          <a:pt x="551" y="115"/>
                        </a:cubicBezTo>
                        <a:cubicBezTo>
                          <a:pt x="565" y="110"/>
                          <a:pt x="565" y="110"/>
                          <a:pt x="565" y="110"/>
                        </a:cubicBezTo>
                        <a:cubicBezTo>
                          <a:pt x="580" y="105"/>
                          <a:pt x="596" y="103"/>
                          <a:pt x="612" y="103"/>
                        </a:cubicBezTo>
                        <a:cubicBezTo>
                          <a:pt x="700" y="103"/>
                          <a:pt x="771" y="174"/>
                          <a:pt x="771" y="262"/>
                        </a:cubicBezTo>
                        <a:cubicBezTo>
                          <a:pt x="771" y="344"/>
                          <a:pt x="708" y="412"/>
                          <a:pt x="628" y="420"/>
                        </a:cubicBezTo>
                        <a:cubicBezTo>
                          <a:pt x="616" y="421"/>
                          <a:pt x="616" y="421"/>
                          <a:pt x="616" y="421"/>
                        </a:cubicBezTo>
                        <a:cubicBezTo>
                          <a:pt x="610" y="421"/>
                          <a:pt x="610" y="421"/>
                          <a:pt x="610" y="421"/>
                        </a:cubicBezTo>
                        <a:cubicBezTo>
                          <a:pt x="98" y="421"/>
                          <a:pt x="98" y="421"/>
                          <a:pt x="98" y="421"/>
                        </a:cubicBezTo>
                        <a:cubicBezTo>
                          <a:pt x="91" y="422"/>
                          <a:pt x="91" y="422"/>
                          <a:pt x="91" y="422"/>
                        </a:cubicBezTo>
                        <a:cubicBezTo>
                          <a:pt x="85" y="421"/>
                          <a:pt x="79" y="420"/>
                          <a:pt x="74" y="419"/>
                        </a:cubicBezTo>
                        <a:cubicBezTo>
                          <a:pt x="27" y="406"/>
                          <a:pt x="0" y="359"/>
                          <a:pt x="12" y="312"/>
                        </a:cubicBezTo>
                        <a:cubicBezTo>
                          <a:pt x="23" y="271"/>
                          <a:pt x="61" y="245"/>
                          <a:pt x="101" y="247"/>
                        </a:cubicBezTo>
                        <a:cubicBezTo>
                          <a:pt x="108" y="249"/>
                          <a:pt x="108" y="249"/>
                          <a:pt x="108" y="249"/>
                        </a:cubicBezTo>
                        <a:cubicBezTo>
                          <a:pt x="106" y="238"/>
                          <a:pt x="106" y="238"/>
                          <a:pt x="106" y="238"/>
                        </a:cubicBezTo>
                        <a:cubicBezTo>
                          <a:pt x="105" y="218"/>
                          <a:pt x="109" y="198"/>
                          <a:pt x="119" y="179"/>
                        </a:cubicBezTo>
                        <a:cubicBezTo>
                          <a:pt x="137" y="148"/>
                          <a:pt x="168" y="130"/>
                          <a:pt x="201" y="128"/>
                        </a:cubicBezTo>
                        <a:cubicBezTo>
                          <a:pt x="213" y="128"/>
                          <a:pt x="213" y="128"/>
                          <a:pt x="213" y="128"/>
                        </a:cubicBezTo>
                        <a:cubicBezTo>
                          <a:pt x="213" y="127"/>
                          <a:pt x="213" y="127"/>
                          <a:pt x="213" y="127"/>
                        </a:cubicBezTo>
                        <a:cubicBezTo>
                          <a:pt x="236" y="53"/>
                          <a:pt x="304" y="0"/>
                          <a:pt x="384" y="0"/>
                        </a:cubicBezTo>
                        <a:close/>
                      </a:path>
                    </a:pathLst>
                  </a:custGeom>
                  <a:noFill/>
                  <a:ln w="1270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224">
                      <a:defRPr/>
                    </a:pPr>
                    <a:endParaRPr lang="en-US" sz="1836"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</a:gradFill>
                      <a:latin typeface="Segoe UI"/>
                    </a:endParaRPr>
                  </a:p>
                </p:txBody>
              </p:sp>
            </p:grpSp>
          </p:grpSp>
          <p:sp>
            <p:nvSpPr>
              <p:cNvPr id="191" name="Title 1">
                <a:extLst>
                  <a:ext uri="{FF2B5EF4-FFF2-40B4-BE49-F238E27FC236}">
                    <a16:creationId xmlns:a16="http://schemas.microsoft.com/office/drawing/2014/main" id="{CF32FE30-090F-49FB-A35E-1EE5E61063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09291" y="2014489"/>
                <a:ext cx="2012210" cy="156974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14016">
                  <a:lnSpc>
                    <a:spcPct val="100000"/>
                  </a:lnSpc>
                  <a:defRPr/>
                </a:pPr>
                <a:r>
                  <a:rPr lang="en-US" sz="10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Self-managed master node(s)</a:t>
                </a:r>
              </a:p>
            </p:txBody>
          </p:sp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FFEE991-FD11-47D6-9979-765C1E6FAA26}"/>
              </a:ext>
            </a:extLst>
          </p:cNvPr>
          <p:cNvGrpSpPr/>
          <p:nvPr/>
        </p:nvGrpSpPr>
        <p:grpSpPr>
          <a:xfrm>
            <a:off x="6365010" y="4457001"/>
            <a:ext cx="5709814" cy="2234720"/>
            <a:chOff x="4934024" y="4980927"/>
            <a:chExt cx="6299946" cy="1090345"/>
          </a:xfrm>
        </p:grpSpPr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31051691-762C-4916-8A31-CD068F8E166F}"/>
                </a:ext>
              </a:extLst>
            </p:cNvPr>
            <p:cNvSpPr/>
            <p:nvPr/>
          </p:nvSpPr>
          <p:spPr bwMode="auto">
            <a:xfrm>
              <a:off x="4934024" y="5105713"/>
              <a:ext cx="6299946" cy="965559"/>
            </a:xfrm>
            <a:prstGeom prst="roundRect">
              <a:avLst>
                <a:gd name="adj" fmla="val 3125"/>
              </a:avLst>
            </a:prstGeom>
            <a:solidFill>
              <a:srgbClr val="FCFDFE">
                <a:alpha val="2000"/>
              </a:srgbClr>
            </a:solidFill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76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214" name="Title 1">
              <a:extLst>
                <a:ext uri="{FF2B5EF4-FFF2-40B4-BE49-F238E27FC236}">
                  <a16:creationId xmlns:a16="http://schemas.microsoft.com/office/drawing/2014/main" id="{2DD2E4D8-6AEF-4681-A077-70BE757EB613}"/>
                </a:ext>
              </a:extLst>
            </p:cNvPr>
            <p:cNvSpPr txBox="1">
              <a:spLocks/>
            </p:cNvSpPr>
            <p:nvPr/>
          </p:nvSpPr>
          <p:spPr>
            <a:xfrm>
              <a:off x="4934024" y="4980927"/>
              <a:ext cx="1989770" cy="7657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14016">
                <a:lnSpc>
                  <a:spcPct val="100000"/>
                </a:lnSpc>
                <a:defRPr/>
              </a:pPr>
              <a:r>
                <a:rPr lang="en-US" sz="100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Customer Node pool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0F075A9-4475-48AA-896F-001A259EF15D}"/>
              </a:ext>
            </a:extLst>
          </p:cNvPr>
          <p:cNvGrpSpPr/>
          <p:nvPr/>
        </p:nvGrpSpPr>
        <p:grpSpPr>
          <a:xfrm>
            <a:off x="5859473" y="1892899"/>
            <a:ext cx="822843" cy="1347935"/>
            <a:chOff x="5859422" y="2279656"/>
            <a:chExt cx="822960" cy="1348126"/>
          </a:xfrm>
        </p:grpSpPr>
        <p:sp>
          <p:nvSpPr>
            <p:cNvPr id="216" name="Title 1">
              <a:extLst>
                <a:ext uri="{FF2B5EF4-FFF2-40B4-BE49-F238E27FC236}">
                  <a16:creationId xmlns:a16="http://schemas.microsoft.com/office/drawing/2014/main" id="{75686685-2D6B-46AE-921C-F5268F304968}"/>
                </a:ext>
              </a:extLst>
            </p:cNvPr>
            <p:cNvSpPr txBox="1">
              <a:spLocks/>
            </p:cNvSpPr>
            <p:nvPr/>
          </p:nvSpPr>
          <p:spPr>
            <a:xfrm>
              <a:off x="5912112" y="2279656"/>
              <a:ext cx="717581" cy="47092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14016">
                <a:lnSpc>
                  <a:spcPct val="100000"/>
                </a:lnSpc>
                <a:defRPr/>
              </a:pPr>
              <a:r>
                <a:rPr lang="en-US" sz="10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App/ workload definition</a:t>
              </a:r>
            </a:p>
          </p:txBody>
        </p:sp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93B2AA4B-BD7D-46EB-8CA4-E882ED72561E}"/>
                </a:ext>
              </a:extLst>
            </p:cNvPr>
            <p:cNvSpPr/>
            <p:nvPr/>
          </p:nvSpPr>
          <p:spPr bwMode="auto">
            <a:xfrm>
              <a:off x="5859422" y="2804822"/>
              <a:ext cx="822960" cy="822960"/>
            </a:xfrm>
            <a:prstGeom prst="roundRect">
              <a:avLst>
                <a:gd name="adj" fmla="val 3125"/>
              </a:avLst>
            </a:prstGeom>
            <a:solidFill>
              <a:srgbClr val="FCFDFE">
                <a:alpha val="1000"/>
              </a:srgbClr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99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218" name="CRMArticles_EFF5" title="Icon of two documents stacked together with writing on them">
              <a:extLst>
                <a:ext uri="{FF2B5EF4-FFF2-40B4-BE49-F238E27FC236}">
                  <a16:creationId xmlns:a16="http://schemas.microsoft.com/office/drawing/2014/main" id="{62B3157E-2A47-4283-BC04-1CD5A77685C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52759" y="2964491"/>
              <a:ext cx="436286" cy="503622"/>
            </a:xfrm>
            <a:custGeom>
              <a:avLst/>
              <a:gdLst>
                <a:gd name="T0" fmla="*/ 551 w 3583"/>
                <a:gd name="T1" fmla="*/ 3585 h 4136"/>
                <a:gd name="T2" fmla="*/ 0 w 3583"/>
                <a:gd name="T3" fmla="*/ 3585 h 4136"/>
                <a:gd name="T4" fmla="*/ 0 w 3583"/>
                <a:gd name="T5" fmla="*/ 0 h 4136"/>
                <a:gd name="T6" fmla="*/ 3033 w 3583"/>
                <a:gd name="T7" fmla="*/ 0 h 4136"/>
                <a:gd name="T8" fmla="*/ 3033 w 3583"/>
                <a:gd name="T9" fmla="*/ 1103 h 4136"/>
                <a:gd name="T10" fmla="*/ 2480 w 3583"/>
                <a:gd name="T11" fmla="*/ 551 h 4136"/>
                <a:gd name="T12" fmla="*/ 2480 w 3583"/>
                <a:gd name="T13" fmla="*/ 1654 h 4136"/>
                <a:gd name="T14" fmla="*/ 3583 w 3583"/>
                <a:gd name="T15" fmla="*/ 1654 h 4136"/>
                <a:gd name="T16" fmla="*/ 3583 w 3583"/>
                <a:gd name="T17" fmla="*/ 1654 h 4136"/>
                <a:gd name="T18" fmla="*/ 2480 w 3583"/>
                <a:gd name="T19" fmla="*/ 551 h 4136"/>
                <a:gd name="T20" fmla="*/ 551 w 3583"/>
                <a:gd name="T21" fmla="*/ 551 h 4136"/>
                <a:gd name="T22" fmla="*/ 551 w 3583"/>
                <a:gd name="T23" fmla="*/ 4136 h 4136"/>
                <a:gd name="T24" fmla="*/ 3583 w 3583"/>
                <a:gd name="T25" fmla="*/ 4136 h 4136"/>
                <a:gd name="T26" fmla="*/ 3583 w 3583"/>
                <a:gd name="T27" fmla="*/ 1654 h 4136"/>
                <a:gd name="T28" fmla="*/ 965 w 3583"/>
                <a:gd name="T29" fmla="*/ 2757 h 4136"/>
                <a:gd name="T30" fmla="*/ 2894 w 3583"/>
                <a:gd name="T31" fmla="*/ 2757 h 4136"/>
                <a:gd name="T32" fmla="*/ 965 w 3583"/>
                <a:gd name="T33" fmla="*/ 2206 h 4136"/>
                <a:gd name="T34" fmla="*/ 2894 w 3583"/>
                <a:gd name="T35" fmla="*/ 2206 h 4136"/>
                <a:gd name="T36" fmla="*/ 965 w 3583"/>
                <a:gd name="T37" fmla="*/ 1654 h 4136"/>
                <a:gd name="T38" fmla="*/ 2068 w 3583"/>
                <a:gd name="T39" fmla="*/ 1654 h 4136"/>
                <a:gd name="T40" fmla="*/ 965 w 3583"/>
                <a:gd name="T41" fmla="*/ 1103 h 4136"/>
                <a:gd name="T42" fmla="*/ 2068 w 3583"/>
                <a:gd name="T43" fmla="*/ 1103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83" h="4136">
                  <a:moveTo>
                    <a:pt x="551" y="3585"/>
                  </a:moveTo>
                  <a:lnTo>
                    <a:pt x="0" y="3585"/>
                  </a:lnTo>
                  <a:lnTo>
                    <a:pt x="0" y="0"/>
                  </a:lnTo>
                  <a:lnTo>
                    <a:pt x="3033" y="0"/>
                  </a:lnTo>
                  <a:lnTo>
                    <a:pt x="3033" y="1103"/>
                  </a:lnTo>
                  <a:moveTo>
                    <a:pt x="2480" y="551"/>
                  </a:moveTo>
                  <a:lnTo>
                    <a:pt x="2480" y="1654"/>
                  </a:lnTo>
                  <a:lnTo>
                    <a:pt x="3583" y="1654"/>
                  </a:lnTo>
                  <a:moveTo>
                    <a:pt x="3583" y="1654"/>
                  </a:moveTo>
                  <a:lnTo>
                    <a:pt x="2480" y="551"/>
                  </a:lnTo>
                  <a:lnTo>
                    <a:pt x="551" y="551"/>
                  </a:lnTo>
                  <a:lnTo>
                    <a:pt x="551" y="4136"/>
                  </a:lnTo>
                  <a:lnTo>
                    <a:pt x="3583" y="4136"/>
                  </a:lnTo>
                  <a:lnTo>
                    <a:pt x="3583" y="1654"/>
                  </a:lnTo>
                  <a:moveTo>
                    <a:pt x="965" y="2757"/>
                  </a:moveTo>
                  <a:lnTo>
                    <a:pt x="2894" y="2757"/>
                  </a:lnTo>
                  <a:moveTo>
                    <a:pt x="965" y="2206"/>
                  </a:moveTo>
                  <a:lnTo>
                    <a:pt x="2894" y="2206"/>
                  </a:lnTo>
                  <a:moveTo>
                    <a:pt x="965" y="1654"/>
                  </a:moveTo>
                  <a:lnTo>
                    <a:pt x="2068" y="1654"/>
                  </a:lnTo>
                  <a:moveTo>
                    <a:pt x="965" y="1103"/>
                  </a:moveTo>
                  <a:lnTo>
                    <a:pt x="2068" y="1103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764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970B63B-8293-4EE7-A0F9-BB8616CB74C3}"/>
              </a:ext>
            </a:extLst>
          </p:cNvPr>
          <p:cNvGrpSpPr/>
          <p:nvPr/>
        </p:nvGrpSpPr>
        <p:grpSpPr>
          <a:xfrm>
            <a:off x="4934206" y="2206801"/>
            <a:ext cx="822843" cy="1034031"/>
            <a:chOff x="4934024" y="2593604"/>
            <a:chExt cx="822960" cy="1034178"/>
          </a:xfrm>
        </p:grpSpPr>
        <p:sp>
          <p:nvSpPr>
            <p:cNvPr id="220" name="Title 1">
              <a:extLst>
                <a:ext uri="{FF2B5EF4-FFF2-40B4-BE49-F238E27FC236}">
                  <a16:creationId xmlns:a16="http://schemas.microsoft.com/office/drawing/2014/main" id="{68E4B959-AC64-462C-A6BB-F0C3B8910363}"/>
                </a:ext>
              </a:extLst>
            </p:cNvPr>
            <p:cNvSpPr txBox="1">
              <a:spLocks/>
            </p:cNvSpPr>
            <p:nvPr/>
          </p:nvSpPr>
          <p:spPr>
            <a:xfrm>
              <a:off x="4986714" y="2593604"/>
              <a:ext cx="717581" cy="156974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14016">
                <a:lnSpc>
                  <a:spcPct val="100000"/>
                </a:lnSpc>
                <a:defRPr/>
              </a:pPr>
              <a:r>
                <a:rPr lang="en-US" sz="10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835D91DF-0612-487D-8585-816AD32638D1}"/>
                </a:ext>
              </a:extLst>
            </p:cNvPr>
            <p:cNvSpPr/>
            <p:nvPr/>
          </p:nvSpPr>
          <p:spPr bwMode="auto">
            <a:xfrm>
              <a:off x="4934024" y="2804822"/>
              <a:ext cx="822960" cy="822960"/>
            </a:xfrm>
            <a:prstGeom prst="roundRect">
              <a:avLst>
                <a:gd name="adj" fmla="val 3125"/>
              </a:avLst>
            </a:prstGeom>
            <a:solidFill>
              <a:srgbClr val="FCFDFE">
                <a:alpha val="1000"/>
              </a:srgbClr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99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222" name="people_4" title="Icon of a person">
              <a:extLst>
                <a:ext uri="{FF2B5EF4-FFF2-40B4-BE49-F238E27FC236}">
                  <a16:creationId xmlns:a16="http://schemas.microsoft.com/office/drawing/2014/main" id="{CD9F8C59-C7F8-4E6E-8153-0BE9857576A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127796" y="2972909"/>
              <a:ext cx="435416" cy="486787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sz="1836">
                <a:solidFill>
                  <a:srgbClr val="505050"/>
                </a:solidFill>
                <a:latin typeface="Segoe UI"/>
              </a:endParaRPr>
            </a:p>
          </p:txBody>
        </p:sp>
      </p:grp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61E33546-9E20-4621-BABD-DB8F48879CFD}"/>
              </a:ext>
            </a:extLst>
          </p:cNvPr>
          <p:cNvCxnSpPr>
            <a:cxnSpLocks/>
            <a:stCxn id="217" idx="3"/>
            <a:endCxn id="269" idx="1"/>
          </p:cNvCxnSpPr>
          <p:nvPr/>
        </p:nvCxnSpPr>
        <p:spPr>
          <a:xfrm>
            <a:off x="6682317" y="2829411"/>
            <a:ext cx="629009" cy="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BB2096A3-EDD6-484A-887B-543DF5608508}"/>
              </a:ext>
            </a:extLst>
          </p:cNvPr>
          <p:cNvCxnSpPr>
            <a:cxnSpLocks/>
            <a:stCxn id="269" idx="3"/>
            <a:endCxn id="276" idx="1"/>
          </p:cNvCxnSpPr>
          <p:nvPr/>
        </p:nvCxnSpPr>
        <p:spPr>
          <a:xfrm flipV="1">
            <a:off x="8134168" y="2827391"/>
            <a:ext cx="630564" cy="202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80FFBE7-E4E4-438E-95C9-7E24B1B5E350}"/>
              </a:ext>
            </a:extLst>
          </p:cNvPr>
          <p:cNvCxnSpPr>
            <a:cxnSpLocks/>
          </p:cNvCxnSpPr>
          <p:nvPr/>
        </p:nvCxnSpPr>
        <p:spPr>
          <a:xfrm>
            <a:off x="9998997" y="4063677"/>
            <a:ext cx="0" cy="630846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itle 1">
            <a:extLst>
              <a:ext uri="{FF2B5EF4-FFF2-40B4-BE49-F238E27FC236}">
                <a16:creationId xmlns:a16="http://schemas.microsoft.com/office/drawing/2014/main" id="{0B728689-7424-452E-B620-0B5F384C6386}"/>
              </a:ext>
            </a:extLst>
          </p:cNvPr>
          <p:cNvSpPr txBox="1">
            <a:spLocks/>
          </p:cNvSpPr>
          <p:nvPr/>
        </p:nvSpPr>
        <p:spPr>
          <a:xfrm>
            <a:off x="10132701" y="4219064"/>
            <a:ext cx="1188551" cy="31390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016">
              <a:lnSpc>
                <a:spcPct val="100000"/>
              </a:lnSpc>
              <a:defRPr/>
            </a:pPr>
            <a:r>
              <a:rPr lang="en-US" sz="10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Schedule pods over private tunnel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C06E252-9E88-432E-81E4-78644489198B}"/>
              </a:ext>
            </a:extLst>
          </p:cNvPr>
          <p:cNvGrpSpPr/>
          <p:nvPr/>
        </p:nvGrpSpPr>
        <p:grpSpPr>
          <a:xfrm>
            <a:off x="7311325" y="2049852"/>
            <a:ext cx="822843" cy="1190984"/>
            <a:chOff x="7311480" y="2436630"/>
            <a:chExt cx="822960" cy="1191152"/>
          </a:xfrm>
        </p:grpSpPr>
        <p:sp>
          <p:nvSpPr>
            <p:cNvPr id="268" name="Title 1">
              <a:extLst>
                <a:ext uri="{FF2B5EF4-FFF2-40B4-BE49-F238E27FC236}">
                  <a16:creationId xmlns:a16="http://schemas.microsoft.com/office/drawing/2014/main" id="{84CE57BF-21DF-4D41-A05E-C6C438361ECC}"/>
                </a:ext>
              </a:extLst>
            </p:cNvPr>
            <p:cNvSpPr txBox="1">
              <a:spLocks/>
            </p:cNvSpPr>
            <p:nvPr/>
          </p:nvSpPr>
          <p:spPr>
            <a:xfrm>
              <a:off x="7320211" y="2436630"/>
              <a:ext cx="805499" cy="313949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914016">
                <a:lnSpc>
                  <a:spcPct val="100000"/>
                </a:lnSpc>
                <a:defRPr/>
              </a:pPr>
              <a:r>
                <a:rPr lang="en-US" sz="10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Kubernetes API endpoint</a:t>
              </a:r>
            </a:p>
          </p:txBody>
        </p:sp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3772E6A3-462B-49E0-9EC5-DD41338DF98A}"/>
                </a:ext>
              </a:extLst>
            </p:cNvPr>
            <p:cNvSpPr/>
            <p:nvPr/>
          </p:nvSpPr>
          <p:spPr bwMode="auto">
            <a:xfrm>
              <a:off x="7311480" y="2804822"/>
              <a:ext cx="822960" cy="822960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99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270" name="Graphic 13">
              <a:extLst>
                <a:ext uri="{FF2B5EF4-FFF2-40B4-BE49-F238E27FC236}">
                  <a16:creationId xmlns:a16="http://schemas.microsoft.com/office/drawing/2014/main" id="{A82D610C-21C3-4EAD-8049-475FD018499E}"/>
                </a:ext>
              </a:extLst>
            </p:cNvPr>
            <p:cNvGrpSpPr/>
            <p:nvPr/>
          </p:nvGrpSpPr>
          <p:grpSpPr>
            <a:xfrm>
              <a:off x="7452453" y="2949973"/>
              <a:ext cx="541014" cy="532658"/>
              <a:chOff x="4862512" y="2214562"/>
              <a:chExt cx="2466975" cy="2428875"/>
            </a:xfrm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9C1F611A-1EDE-48EE-9DCA-38AA6497B81F}"/>
                  </a:ext>
                </a:extLst>
              </p:cNvPr>
              <p:cNvSpPr/>
              <p:nvPr/>
            </p:nvSpPr>
            <p:spPr>
              <a:xfrm>
                <a:off x="4854743" y="2207524"/>
                <a:ext cx="2476500" cy="2438400"/>
              </a:xfrm>
              <a:custGeom>
                <a:avLst/>
                <a:gdLst>
                  <a:gd name="connsiteX0" fmla="*/ 1165056 w 2476500"/>
                  <a:gd name="connsiteY0" fmla="*/ 27993 h 2438400"/>
                  <a:gd name="connsiteX1" fmla="*/ 347811 w 2476500"/>
                  <a:gd name="connsiteY1" fmla="*/ 408993 h 2438400"/>
                  <a:gd name="connsiteX2" fmla="*/ 224939 w 2476500"/>
                  <a:gd name="connsiteY2" fmla="*/ 558535 h 2438400"/>
                  <a:gd name="connsiteX3" fmla="*/ 13484 w 2476500"/>
                  <a:gd name="connsiteY3" fmla="*/ 1434835 h 2438400"/>
                  <a:gd name="connsiteX4" fmla="*/ 54441 w 2476500"/>
                  <a:gd name="connsiteY4" fmla="*/ 1624383 h 2438400"/>
                  <a:gd name="connsiteX5" fmla="*/ 607844 w 2476500"/>
                  <a:gd name="connsiteY5" fmla="*/ 2334948 h 2438400"/>
                  <a:gd name="connsiteX6" fmla="*/ 781199 w 2476500"/>
                  <a:gd name="connsiteY6" fmla="*/ 2420673 h 2438400"/>
                  <a:gd name="connsiteX7" fmla="*/ 1682264 w 2476500"/>
                  <a:gd name="connsiteY7" fmla="*/ 2432103 h 2438400"/>
                  <a:gd name="connsiteX8" fmla="*/ 1857524 w 2476500"/>
                  <a:gd name="connsiteY8" fmla="*/ 2350188 h 2438400"/>
                  <a:gd name="connsiteX9" fmla="*/ 2428071 w 2476500"/>
                  <a:gd name="connsiteY9" fmla="*/ 1652958 h 2438400"/>
                  <a:gd name="connsiteX10" fmla="*/ 2473791 w 2476500"/>
                  <a:gd name="connsiteY10" fmla="*/ 1465315 h 2438400"/>
                  <a:gd name="connsiteX11" fmla="*/ 2284244 w 2476500"/>
                  <a:gd name="connsiteY11" fmla="*/ 584253 h 2438400"/>
                  <a:gd name="connsiteX12" fmla="*/ 2165181 w 2476500"/>
                  <a:gd name="connsiteY12" fmla="*/ 431853 h 2438400"/>
                  <a:gd name="connsiteX13" fmla="*/ 1358414 w 2476500"/>
                  <a:gd name="connsiteY13" fmla="*/ 29898 h 2438400"/>
                  <a:gd name="connsiteX14" fmla="*/ 1165056 w 2476500"/>
                  <a:gd name="connsiteY14" fmla="*/ 27993 h 243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6500" h="2438400">
                    <a:moveTo>
                      <a:pt x="1165056" y="27993"/>
                    </a:moveTo>
                    <a:lnTo>
                      <a:pt x="347811" y="408993"/>
                    </a:lnTo>
                    <a:cubicBezTo>
                      <a:pt x="285899" y="437568"/>
                      <a:pt x="241131" y="492813"/>
                      <a:pt x="224939" y="558535"/>
                    </a:cubicBezTo>
                    <a:lnTo>
                      <a:pt x="13484" y="1434835"/>
                    </a:lnTo>
                    <a:cubicBezTo>
                      <a:pt x="-2709" y="1500558"/>
                      <a:pt x="12531" y="1570090"/>
                      <a:pt x="54441" y="1624383"/>
                    </a:cubicBezTo>
                    <a:lnTo>
                      <a:pt x="607844" y="2334948"/>
                    </a:lnTo>
                    <a:cubicBezTo>
                      <a:pt x="649754" y="2388288"/>
                      <a:pt x="713571" y="2419721"/>
                      <a:pt x="781199" y="2420673"/>
                    </a:cubicBezTo>
                    <a:lnTo>
                      <a:pt x="1682264" y="2432103"/>
                    </a:lnTo>
                    <a:cubicBezTo>
                      <a:pt x="1749891" y="2433055"/>
                      <a:pt x="1814661" y="2402575"/>
                      <a:pt x="1857524" y="2350188"/>
                    </a:cubicBezTo>
                    <a:lnTo>
                      <a:pt x="2428071" y="1652958"/>
                    </a:lnTo>
                    <a:cubicBezTo>
                      <a:pt x="2470934" y="1600570"/>
                      <a:pt x="2488079" y="1531038"/>
                      <a:pt x="2473791" y="1465315"/>
                    </a:cubicBezTo>
                    <a:lnTo>
                      <a:pt x="2284244" y="584253"/>
                    </a:lnTo>
                    <a:cubicBezTo>
                      <a:pt x="2269956" y="517578"/>
                      <a:pt x="2226141" y="461380"/>
                      <a:pt x="2165181" y="431853"/>
                    </a:cubicBezTo>
                    <a:lnTo>
                      <a:pt x="1358414" y="29898"/>
                    </a:lnTo>
                    <a:cubicBezTo>
                      <a:pt x="1297454" y="370"/>
                      <a:pt x="1226016" y="-582"/>
                      <a:pt x="1165056" y="27993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4">
                  <a:defRPr/>
                </a:pPr>
                <a:endParaRPr lang="en-IN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42A75428-0A1C-4940-9EE7-EC6BE1042137}"/>
                  </a:ext>
                </a:extLst>
              </p:cNvPr>
              <p:cNvSpPr/>
              <p:nvPr/>
            </p:nvSpPr>
            <p:spPr>
              <a:xfrm>
                <a:off x="5566886" y="2933223"/>
                <a:ext cx="1066800" cy="1047750"/>
              </a:xfrm>
              <a:custGeom>
                <a:avLst/>
                <a:gdLst>
                  <a:gd name="connsiteX0" fmla="*/ 992981 w 1066800"/>
                  <a:gd name="connsiteY0" fmla="*/ 270986 h 1047750"/>
                  <a:gd name="connsiteX1" fmla="*/ 903446 w 1066800"/>
                  <a:gd name="connsiteY1" fmla="*/ 155734 h 1047750"/>
                  <a:gd name="connsiteX2" fmla="*/ 692944 w 1066800"/>
                  <a:gd name="connsiteY2" fmla="*/ 298609 h 1047750"/>
                  <a:gd name="connsiteX3" fmla="*/ 630079 w 1066800"/>
                  <a:gd name="connsiteY3" fmla="*/ 268129 h 1047750"/>
                  <a:gd name="connsiteX4" fmla="*/ 613886 w 1066800"/>
                  <a:gd name="connsiteY4" fmla="*/ 12859 h 1047750"/>
                  <a:gd name="connsiteX5" fmla="*/ 534829 w 1066800"/>
                  <a:gd name="connsiteY5" fmla="*/ 7144 h 1047750"/>
                  <a:gd name="connsiteX6" fmla="*/ 465296 w 1066800"/>
                  <a:gd name="connsiteY6" fmla="*/ 11906 h 1047750"/>
                  <a:gd name="connsiteX7" fmla="*/ 447199 w 1066800"/>
                  <a:gd name="connsiteY7" fmla="*/ 268129 h 1047750"/>
                  <a:gd name="connsiteX8" fmla="*/ 384334 w 1066800"/>
                  <a:gd name="connsiteY8" fmla="*/ 298609 h 1047750"/>
                  <a:gd name="connsiteX9" fmla="*/ 170974 w 1066800"/>
                  <a:gd name="connsiteY9" fmla="*/ 150971 h 1047750"/>
                  <a:gd name="connsiteX10" fmla="*/ 81439 w 1066800"/>
                  <a:gd name="connsiteY10" fmla="*/ 262414 h 1047750"/>
                  <a:gd name="connsiteX11" fmla="*/ 265271 w 1066800"/>
                  <a:gd name="connsiteY11" fmla="*/ 447199 h 1047750"/>
                  <a:gd name="connsiteX12" fmla="*/ 247174 w 1066800"/>
                  <a:gd name="connsiteY12" fmla="*/ 514826 h 1047750"/>
                  <a:gd name="connsiteX13" fmla="*/ 7144 w 1066800"/>
                  <a:gd name="connsiteY13" fmla="*/ 576739 h 1047750"/>
                  <a:gd name="connsiteX14" fmla="*/ 44291 w 1066800"/>
                  <a:gd name="connsiteY14" fmla="*/ 734854 h 1047750"/>
                  <a:gd name="connsiteX15" fmla="*/ 296704 w 1066800"/>
                  <a:gd name="connsiteY15" fmla="*/ 693896 h 1047750"/>
                  <a:gd name="connsiteX16" fmla="*/ 340519 w 1066800"/>
                  <a:gd name="connsiteY16" fmla="*/ 748189 h 1047750"/>
                  <a:gd name="connsiteX17" fmla="*/ 250031 w 1066800"/>
                  <a:gd name="connsiteY17" fmla="*/ 981551 h 1047750"/>
                  <a:gd name="connsiteX18" fmla="*/ 390049 w 1066800"/>
                  <a:gd name="connsiteY18" fmla="*/ 1044416 h 1047750"/>
                  <a:gd name="connsiteX19" fmla="*/ 500539 w 1066800"/>
                  <a:gd name="connsiteY19" fmla="*/ 831056 h 1047750"/>
                  <a:gd name="connsiteX20" fmla="*/ 571024 w 1066800"/>
                  <a:gd name="connsiteY20" fmla="*/ 828199 h 1047750"/>
                  <a:gd name="connsiteX21" fmla="*/ 701516 w 1066800"/>
                  <a:gd name="connsiteY21" fmla="*/ 1036796 h 1047750"/>
                  <a:gd name="connsiteX22" fmla="*/ 832961 w 1066800"/>
                  <a:gd name="connsiteY22" fmla="*/ 972026 h 1047750"/>
                  <a:gd name="connsiteX23" fmla="*/ 738664 w 1066800"/>
                  <a:gd name="connsiteY23" fmla="*/ 748189 h 1047750"/>
                  <a:gd name="connsiteX24" fmla="*/ 781526 w 1066800"/>
                  <a:gd name="connsiteY24" fmla="*/ 692944 h 1047750"/>
                  <a:gd name="connsiteX25" fmla="*/ 1028224 w 1066800"/>
                  <a:gd name="connsiteY25" fmla="*/ 726281 h 1047750"/>
                  <a:gd name="connsiteX26" fmla="*/ 1061561 w 1066800"/>
                  <a:gd name="connsiteY26" fmla="*/ 576739 h 1047750"/>
                  <a:gd name="connsiteX27" fmla="*/ 831056 w 1066800"/>
                  <a:gd name="connsiteY27" fmla="*/ 511969 h 1047750"/>
                  <a:gd name="connsiteX28" fmla="*/ 813911 w 1066800"/>
                  <a:gd name="connsiteY28" fmla="*/ 444341 h 1047750"/>
                  <a:gd name="connsiteX29" fmla="*/ 992981 w 1066800"/>
                  <a:gd name="connsiteY29" fmla="*/ 270986 h 1047750"/>
                  <a:gd name="connsiteX30" fmla="*/ 605314 w 1066800"/>
                  <a:gd name="connsiteY30" fmla="*/ 586264 h 1047750"/>
                  <a:gd name="connsiteX31" fmla="*/ 535781 w 1066800"/>
                  <a:gd name="connsiteY31" fmla="*/ 619601 h 1047750"/>
                  <a:gd name="connsiteX32" fmla="*/ 467201 w 1066800"/>
                  <a:gd name="connsiteY32" fmla="*/ 586264 h 1047750"/>
                  <a:gd name="connsiteX33" fmla="*/ 450056 w 1066800"/>
                  <a:gd name="connsiteY33" fmla="*/ 511016 h 1047750"/>
                  <a:gd name="connsiteX34" fmla="*/ 497681 w 1066800"/>
                  <a:gd name="connsiteY34" fmla="*/ 451009 h 1047750"/>
                  <a:gd name="connsiteX35" fmla="*/ 574834 w 1066800"/>
                  <a:gd name="connsiteY35" fmla="*/ 451009 h 1047750"/>
                  <a:gd name="connsiteX36" fmla="*/ 622459 w 1066800"/>
                  <a:gd name="connsiteY36" fmla="*/ 511016 h 1047750"/>
                  <a:gd name="connsiteX37" fmla="*/ 605314 w 1066800"/>
                  <a:gd name="connsiteY37" fmla="*/ 586264 h 104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066800" h="1047750">
                    <a:moveTo>
                      <a:pt x="992981" y="270986"/>
                    </a:moveTo>
                    <a:cubicBezTo>
                      <a:pt x="968216" y="228124"/>
                      <a:pt x="938689" y="190024"/>
                      <a:pt x="903446" y="155734"/>
                    </a:cubicBezTo>
                    <a:lnTo>
                      <a:pt x="692944" y="298609"/>
                    </a:lnTo>
                    <a:cubicBezTo>
                      <a:pt x="667226" y="315754"/>
                      <a:pt x="631984" y="298609"/>
                      <a:pt x="630079" y="268129"/>
                    </a:cubicBezTo>
                    <a:lnTo>
                      <a:pt x="613886" y="12859"/>
                    </a:lnTo>
                    <a:cubicBezTo>
                      <a:pt x="588169" y="9049"/>
                      <a:pt x="561499" y="7144"/>
                      <a:pt x="534829" y="7144"/>
                    </a:cubicBezTo>
                    <a:cubicBezTo>
                      <a:pt x="511016" y="7144"/>
                      <a:pt x="488156" y="9049"/>
                      <a:pt x="465296" y="11906"/>
                    </a:cubicBezTo>
                    <a:lnTo>
                      <a:pt x="447199" y="268129"/>
                    </a:lnTo>
                    <a:cubicBezTo>
                      <a:pt x="445294" y="299561"/>
                      <a:pt x="410051" y="315754"/>
                      <a:pt x="384334" y="298609"/>
                    </a:cubicBezTo>
                    <a:lnTo>
                      <a:pt x="170974" y="150971"/>
                    </a:lnTo>
                    <a:cubicBezTo>
                      <a:pt x="136684" y="183356"/>
                      <a:pt x="106204" y="220504"/>
                      <a:pt x="81439" y="262414"/>
                    </a:cubicBezTo>
                    <a:lnTo>
                      <a:pt x="265271" y="447199"/>
                    </a:lnTo>
                    <a:cubicBezTo>
                      <a:pt x="287179" y="469106"/>
                      <a:pt x="276701" y="507206"/>
                      <a:pt x="247174" y="514826"/>
                    </a:cubicBezTo>
                    <a:lnTo>
                      <a:pt x="7144" y="576739"/>
                    </a:lnTo>
                    <a:cubicBezTo>
                      <a:pt x="10954" y="631984"/>
                      <a:pt x="24289" y="685324"/>
                      <a:pt x="44291" y="734854"/>
                    </a:cubicBezTo>
                    <a:lnTo>
                      <a:pt x="296704" y="693896"/>
                    </a:lnTo>
                    <a:cubicBezTo>
                      <a:pt x="327184" y="689134"/>
                      <a:pt x="351949" y="719614"/>
                      <a:pt x="340519" y="748189"/>
                    </a:cubicBezTo>
                    <a:lnTo>
                      <a:pt x="250031" y="981551"/>
                    </a:lnTo>
                    <a:cubicBezTo>
                      <a:pt x="292894" y="1009174"/>
                      <a:pt x="339566" y="1030129"/>
                      <a:pt x="390049" y="1044416"/>
                    </a:cubicBezTo>
                    <a:lnTo>
                      <a:pt x="500539" y="831056"/>
                    </a:lnTo>
                    <a:cubicBezTo>
                      <a:pt x="514826" y="803434"/>
                      <a:pt x="553879" y="801529"/>
                      <a:pt x="571024" y="828199"/>
                    </a:cubicBezTo>
                    <a:lnTo>
                      <a:pt x="701516" y="1036796"/>
                    </a:lnTo>
                    <a:cubicBezTo>
                      <a:pt x="748189" y="1021556"/>
                      <a:pt x="792956" y="998696"/>
                      <a:pt x="832961" y="972026"/>
                    </a:cubicBezTo>
                    <a:lnTo>
                      <a:pt x="738664" y="748189"/>
                    </a:lnTo>
                    <a:cubicBezTo>
                      <a:pt x="726281" y="719614"/>
                      <a:pt x="750094" y="688181"/>
                      <a:pt x="781526" y="692944"/>
                    </a:cubicBezTo>
                    <a:lnTo>
                      <a:pt x="1028224" y="726281"/>
                    </a:lnTo>
                    <a:cubicBezTo>
                      <a:pt x="1046321" y="679609"/>
                      <a:pt x="1057751" y="629126"/>
                      <a:pt x="1061561" y="576739"/>
                    </a:cubicBezTo>
                    <a:lnTo>
                      <a:pt x="831056" y="511969"/>
                    </a:lnTo>
                    <a:cubicBezTo>
                      <a:pt x="800576" y="503396"/>
                      <a:pt x="791051" y="465296"/>
                      <a:pt x="813911" y="444341"/>
                    </a:cubicBezTo>
                    <a:lnTo>
                      <a:pt x="992981" y="270986"/>
                    </a:lnTo>
                    <a:close/>
                    <a:moveTo>
                      <a:pt x="605314" y="586264"/>
                    </a:moveTo>
                    <a:lnTo>
                      <a:pt x="535781" y="619601"/>
                    </a:lnTo>
                    <a:lnTo>
                      <a:pt x="467201" y="586264"/>
                    </a:lnTo>
                    <a:lnTo>
                      <a:pt x="450056" y="511016"/>
                    </a:lnTo>
                    <a:lnTo>
                      <a:pt x="497681" y="451009"/>
                    </a:lnTo>
                    <a:lnTo>
                      <a:pt x="574834" y="451009"/>
                    </a:lnTo>
                    <a:lnTo>
                      <a:pt x="622459" y="511016"/>
                    </a:lnTo>
                    <a:lnTo>
                      <a:pt x="605314" y="58626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4">
                  <a:defRPr/>
                </a:pPr>
                <a:endParaRPr lang="en-IN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D6872AD9-1790-4FF8-85D3-20F6D8F5A453}"/>
                  </a:ext>
                </a:extLst>
              </p:cNvPr>
              <p:cNvSpPr/>
              <p:nvPr/>
            </p:nvSpPr>
            <p:spPr>
              <a:xfrm>
                <a:off x="5456396" y="3655218"/>
                <a:ext cx="9525" cy="9525"/>
              </a:xfrm>
              <a:custGeom>
                <a:avLst/>
                <a:gdLst>
                  <a:gd name="connsiteX0" fmla="*/ 10001 w 9525"/>
                  <a:gd name="connsiteY0" fmla="*/ 7144 h 9525"/>
                  <a:gd name="connsiteX1" fmla="*/ 7144 w 9525"/>
                  <a:gd name="connsiteY1" fmla="*/ 8096 h 9525"/>
                  <a:gd name="connsiteX2" fmla="*/ 7144 w 9525"/>
                  <a:gd name="connsiteY2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10001" y="7144"/>
                    </a:moveTo>
                    <a:lnTo>
                      <a:pt x="7144" y="8096"/>
                    </a:lnTo>
                    <a:lnTo>
                      <a:pt x="7144" y="904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4">
                  <a:defRPr/>
                </a:pPr>
                <a:endParaRPr lang="en-IN" sz="183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3B8AB29-0A47-4AE4-9219-9FFEBC35E638}"/>
                  </a:ext>
                </a:extLst>
              </p:cNvPr>
              <p:cNvSpPr/>
              <p:nvPr/>
            </p:nvSpPr>
            <p:spPr>
              <a:xfrm>
                <a:off x="5186165" y="2525553"/>
                <a:ext cx="1828800" cy="1790700"/>
              </a:xfrm>
              <a:custGeom>
                <a:avLst/>
                <a:gdLst>
                  <a:gd name="connsiteX0" fmla="*/ 1780420 w 1828800"/>
                  <a:gd name="connsiteY0" fmla="*/ 1078706 h 1790700"/>
                  <a:gd name="connsiteX1" fmla="*/ 1618495 w 1828800"/>
                  <a:gd name="connsiteY1" fmla="*/ 1055846 h 1790700"/>
                  <a:gd name="connsiteX2" fmla="*/ 1604207 w 1828800"/>
                  <a:gd name="connsiteY2" fmla="*/ 1036796 h 1790700"/>
                  <a:gd name="connsiteX3" fmla="*/ 1580395 w 1828800"/>
                  <a:gd name="connsiteY3" fmla="*/ 1031081 h 1790700"/>
                  <a:gd name="connsiteX4" fmla="*/ 1586110 w 1828800"/>
                  <a:gd name="connsiteY4" fmla="*/ 941546 h 1790700"/>
                  <a:gd name="connsiteX5" fmla="*/ 1466095 w 1828800"/>
                  <a:gd name="connsiteY5" fmla="*/ 561499 h 1790700"/>
                  <a:gd name="connsiteX6" fmla="*/ 1485145 w 1828800"/>
                  <a:gd name="connsiteY6" fmla="*/ 546259 h 1790700"/>
                  <a:gd name="connsiteX7" fmla="*/ 1489907 w 1828800"/>
                  <a:gd name="connsiteY7" fmla="*/ 523399 h 1790700"/>
                  <a:gd name="connsiteX8" fmla="*/ 1626115 w 1828800"/>
                  <a:gd name="connsiteY8" fmla="*/ 432911 h 1790700"/>
                  <a:gd name="connsiteX9" fmla="*/ 1643260 w 1828800"/>
                  <a:gd name="connsiteY9" fmla="*/ 357664 h 1790700"/>
                  <a:gd name="connsiteX10" fmla="*/ 1566107 w 1828800"/>
                  <a:gd name="connsiteY10" fmla="*/ 354806 h 1790700"/>
                  <a:gd name="connsiteX11" fmla="*/ 1444187 w 1828800"/>
                  <a:gd name="connsiteY11" fmla="*/ 460534 h 1790700"/>
                  <a:gd name="connsiteX12" fmla="*/ 1420375 w 1828800"/>
                  <a:gd name="connsiteY12" fmla="*/ 458629 h 1790700"/>
                  <a:gd name="connsiteX13" fmla="*/ 1399420 w 1828800"/>
                  <a:gd name="connsiteY13" fmla="*/ 472916 h 1790700"/>
                  <a:gd name="connsiteX14" fmla="*/ 1398467 w 1828800"/>
                  <a:gd name="connsiteY14" fmla="*/ 475774 h 1790700"/>
                  <a:gd name="connsiteX15" fmla="*/ 970794 w 1828800"/>
                  <a:gd name="connsiteY15" fmla="*/ 276701 h 1790700"/>
                  <a:gd name="connsiteX16" fmla="*/ 973652 w 1828800"/>
                  <a:gd name="connsiteY16" fmla="*/ 273844 h 1790700"/>
                  <a:gd name="connsiteX17" fmla="*/ 972700 w 1828800"/>
                  <a:gd name="connsiteY17" fmla="*/ 248126 h 1790700"/>
                  <a:gd name="connsiteX18" fmla="*/ 957460 w 1828800"/>
                  <a:gd name="connsiteY18" fmla="*/ 230029 h 1790700"/>
                  <a:gd name="connsiteX19" fmla="*/ 967937 w 1828800"/>
                  <a:gd name="connsiteY19" fmla="*/ 67151 h 1790700"/>
                  <a:gd name="connsiteX20" fmla="*/ 918407 w 1828800"/>
                  <a:gd name="connsiteY20" fmla="*/ 7144 h 1790700"/>
                  <a:gd name="connsiteX21" fmla="*/ 868877 w 1828800"/>
                  <a:gd name="connsiteY21" fmla="*/ 67151 h 1790700"/>
                  <a:gd name="connsiteX22" fmla="*/ 879355 w 1828800"/>
                  <a:gd name="connsiteY22" fmla="*/ 230029 h 1790700"/>
                  <a:gd name="connsiteX23" fmla="*/ 864115 w 1828800"/>
                  <a:gd name="connsiteY23" fmla="*/ 248126 h 1790700"/>
                  <a:gd name="connsiteX24" fmla="*/ 863162 w 1828800"/>
                  <a:gd name="connsiteY24" fmla="*/ 273844 h 1790700"/>
                  <a:gd name="connsiteX25" fmla="*/ 865067 w 1828800"/>
                  <a:gd name="connsiteY25" fmla="*/ 276701 h 1790700"/>
                  <a:gd name="connsiteX26" fmla="*/ 433585 w 1828800"/>
                  <a:gd name="connsiteY26" fmla="*/ 488156 h 1790700"/>
                  <a:gd name="connsiteX27" fmla="*/ 436442 w 1828800"/>
                  <a:gd name="connsiteY27" fmla="*/ 477679 h 1790700"/>
                  <a:gd name="connsiteX28" fmla="*/ 415487 w 1828800"/>
                  <a:gd name="connsiteY28" fmla="*/ 462439 h 1790700"/>
                  <a:gd name="connsiteX29" fmla="*/ 390722 w 1828800"/>
                  <a:gd name="connsiteY29" fmla="*/ 464344 h 1790700"/>
                  <a:gd name="connsiteX30" fmla="*/ 271660 w 1828800"/>
                  <a:gd name="connsiteY30" fmla="*/ 352901 h 1790700"/>
                  <a:gd name="connsiteX31" fmla="*/ 194507 w 1828800"/>
                  <a:gd name="connsiteY31" fmla="*/ 353854 h 1790700"/>
                  <a:gd name="connsiteX32" fmla="*/ 209747 w 1828800"/>
                  <a:gd name="connsiteY32" fmla="*/ 430054 h 1790700"/>
                  <a:gd name="connsiteX33" fmla="*/ 343097 w 1828800"/>
                  <a:gd name="connsiteY33" fmla="*/ 525304 h 1790700"/>
                  <a:gd name="connsiteX34" fmla="*/ 346907 w 1828800"/>
                  <a:gd name="connsiteY34" fmla="*/ 548164 h 1790700"/>
                  <a:gd name="connsiteX35" fmla="*/ 365957 w 1828800"/>
                  <a:gd name="connsiteY35" fmla="*/ 565309 h 1790700"/>
                  <a:gd name="connsiteX36" fmla="*/ 372625 w 1828800"/>
                  <a:gd name="connsiteY36" fmla="*/ 567214 h 1790700"/>
                  <a:gd name="connsiteX37" fmla="*/ 256420 w 1828800"/>
                  <a:gd name="connsiteY37" fmla="*/ 942499 h 1790700"/>
                  <a:gd name="connsiteX38" fmla="*/ 263087 w 1828800"/>
                  <a:gd name="connsiteY38" fmla="*/ 1036796 h 1790700"/>
                  <a:gd name="connsiteX39" fmla="*/ 257372 w 1828800"/>
                  <a:gd name="connsiteY39" fmla="*/ 1030129 h 1790700"/>
                  <a:gd name="connsiteX40" fmla="*/ 232607 w 1828800"/>
                  <a:gd name="connsiteY40" fmla="*/ 1036796 h 1790700"/>
                  <a:gd name="connsiteX41" fmla="*/ 218320 w 1828800"/>
                  <a:gd name="connsiteY41" fmla="*/ 1055846 h 1790700"/>
                  <a:gd name="connsiteX42" fmla="*/ 56395 w 1828800"/>
                  <a:gd name="connsiteY42" fmla="*/ 1078706 h 1790700"/>
                  <a:gd name="connsiteX43" fmla="*/ 7817 w 1828800"/>
                  <a:gd name="connsiteY43" fmla="*/ 1139666 h 1790700"/>
                  <a:gd name="connsiteX44" fmla="*/ 76397 w 1828800"/>
                  <a:gd name="connsiteY44" fmla="*/ 1175861 h 1790700"/>
                  <a:gd name="connsiteX45" fmla="*/ 233560 w 1828800"/>
                  <a:gd name="connsiteY45" fmla="*/ 1132046 h 1790700"/>
                  <a:gd name="connsiteX46" fmla="*/ 254515 w 1828800"/>
                  <a:gd name="connsiteY46" fmla="*/ 1143476 h 1790700"/>
                  <a:gd name="connsiteX47" fmla="*/ 277375 w 1828800"/>
                  <a:gd name="connsiteY47" fmla="*/ 1139666 h 1790700"/>
                  <a:gd name="connsiteX48" fmla="*/ 282137 w 1828800"/>
                  <a:gd name="connsiteY48" fmla="*/ 1130141 h 1790700"/>
                  <a:gd name="connsiteX49" fmla="*/ 579317 w 1828800"/>
                  <a:gd name="connsiteY49" fmla="*/ 1514951 h 1790700"/>
                  <a:gd name="connsiteX50" fmla="*/ 570745 w 1828800"/>
                  <a:gd name="connsiteY50" fmla="*/ 1535906 h 1790700"/>
                  <a:gd name="connsiteX51" fmla="*/ 577412 w 1828800"/>
                  <a:gd name="connsiteY51" fmla="*/ 1558766 h 1790700"/>
                  <a:gd name="connsiteX52" fmla="*/ 497402 w 1828800"/>
                  <a:gd name="connsiteY52" fmla="*/ 1701641 h 1790700"/>
                  <a:gd name="connsiteX53" fmla="*/ 516452 w 1828800"/>
                  <a:gd name="connsiteY53" fmla="*/ 1776889 h 1790700"/>
                  <a:gd name="connsiteX54" fmla="*/ 586937 w 1828800"/>
                  <a:gd name="connsiteY54" fmla="*/ 1744504 h 1790700"/>
                  <a:gd name="connsiteX55" fmla="*/ 646945 w 1828800"/>
                  <a:gd name="connsiteY55" fmla="*/ 1593056 h 1790700"/>
                  <a:gd name="connsiteX56" fmla="*/ 668852 w 1828800"/>
                  <a:gd name="connsiteY56" fmla="*/ 1583531 h 1790700"/>
                  <a:gd name="connsiteX57" fmla="*/ 679330 w 1828800"/>
                  <a:gd name="connsiteY57" fmla="*/ 1564481 h 1790700"/>
                  <a:gd name="connsiteX58" fmla="*/ 921265 w 1828800"/>
                  <a:gd name="connsiteY58" fmla="*/ 1610201 h 1790700"/>
                  <a:gd name="connsiteX59" fmla="*/ 1166057 w 1828800"/>
                  <a:gd name="connsiteY59" fmla="*/ 1563529 h 1790700"/>
                  <a:gd name="connsiteX60" fmla="*/ 1165105 w 1828800"/>
                  <a:gd name="connsiteY60" fmla="*/ 1566386 h 1790700"/>
                  <a:gd name="connsiteX61" fmla="*/ 1167010 w 1828800"/>
                  <a:gd name="connsiteY61" fmla="*/ 1566386 h 1790700"/>
                  <a:gd name="connsiteX62" fmla="*/ 1179392 w 1828800"/>
                  <a:gd name="connsiteY62" fmla="*/ 1589246 h 1790700"/>
                  <a:gd name="connsiteX63" fmla="*/ 1201300 w 1828800"/>
                  <a:gd name="connsiteY63" fmla="*/ 1598771 h 1790700"/>
                  <a:gd name="connsiteX64" fmla="*/ 1261307 w 1828800"/>
                  <a:gd name="connsiteY64" fmla="*/ 1750219 h 1790700"/>
                  <a:gd name="connsiteX65" fmla="*/ 1331792 w 1828800"/>
                  <a:gd name="connsiteY65" fmla="*/ 1782604 h 1790700"/>
                  <a:gd name="connsiteX66" fmla="*/ 1350842 w 1828800"/>
                  <a:gd name="connsiteY66" fmla="*/ 1707356 h 1790700"/>
                  <a:gd name="connsiteX67" fmla="*/ 1270832 w 1828800"/>
                  <a:gd name="connsiteY67" fmla="*/ 1564481 h 1790700"/>
                  <a:gd name="connsiteX68" fmla="*/ 1277500 w 1828800"/>
                  <a:gd name="connsiteY68" fmla="*/ 1541621 h 1790700"/>
                  <a:gd name="connsiteX69" fmla="*/ 1267975 w 1828800"/>
                  <a:gd name="connsiteY69" fmla="*/ 1517809 h 1790700"/>
                  <a:gd name="connsiteX70" fmla="*/ 1259402 w 1828800"/>
                  <a:gd name="connsiteY70" fmla="*/ 1517809 h 1790700"/>
                  <a:gd name="connsiteX71" fmla="*/ 1557535 w 1828800"/>
                  <a:gd name="connsiteY71" fmla="*/ 1141571 h 1790700"/>
                  <a:gd name="connsiteX72" fmla="*/ 1582300 w 1828800"/>
                  <a:gd name="connsiteY72" fmla="*/ 1145381 h 1790700"/>
                  <a:gd name="connsiteX73" fmla="*/ 1603255 w 1828800"/>
                  <a:gd name="connsiteY73" fmla="*/ 1133951 h 1790700"/>
                  <a:gd name="connsiteX74" fmla="*/ 1760417 w 1828800"/>
                  <a:gd name="connsiteY74" fmla="*/ 1177766 h 1790700"/>
                  <a:gd name="connsiteX75" fmla="*/ 1828997 w 1828800"/>
                  <a:gd name="connsiteY75" fmla="*/ 1141571 h 1790700"/>
                  <a:gd name="connsiteX76" fmla="*/ 1780420 w 1828800"/>
                  <a:gd name="connsiteY76" fmla="*/ 1078706 h 1790700"/>
                  <a:gd name="connsiteX77" fmla="*/ 914597 w 1828800"/>
                  <a:gd name="connsiteY77" fmla="*/ 1473994 h 1790700"/>
                  <a:gd name="connsiteX78" fmla="*/ 383102 w 1828800"/>
                  <a:gd name="connsiteY78" fmla="*/ 942499 h 1790700"/>
                  <a:gd name="connsiteX79" fmla="*/ 914597 w 1828800"/>
                  <a:gd name="connsiteY79" fmla="*/ 411004 h 1790700"/>
                  <a:gd name="connsiteX80" fmla="*/ 1446092 w 1828800"/>
                  <a:gd name="connsiteY80" fmla="*/ 942499 h 1790700"/>
                  <a:gd name="connsiteX81" fmla="*/ 914597 w 1828800"/>
                  <a:gd name="connsiteY81" fmla="*/ 1473994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1828800" h="1790700">
                    <a:moveTo>
                      <a:pt x="1780420" y="1078706"/>
                    </a:moveTo>
                    <a:lnTo>
                      <a:pt x="1618495" y="1055846"/>
                    </a:lnTo>
                    <a:lnTo>
                      <a:pt x="1604207" y="1036796"/>
                    </a:lnTo>
                    <a:lnTo>
                      <a:pt x="1580395" y="1031081"/>
                    </a:lnTo>
                    <a:cubicBezTo>
                      <a:pt x="1584205" y="1001554"/>
                      <a:pt x="1586110" y="972026"/>
                      <a:pt x="1586110" y="941546"/>
                    </a:cubicBezTo>
                    <a:cubicBezTo>
                      <a:pt x="1586110" y="799624"/>
                      <a:pt x="1542295" y="669131"/>
                      <a:pt x="1466095" y="561499"/>
                    </a:cubicBezTo>
                    <a:lnTo>
                      <a:pt x="1485145" y="546259"/>
                    </a:lnTo>
                    <a:lnTo>
                      <a:pt x="1489907" y="523399"/>
                    </a:lnTo>
                    <a:lnTo>
                      <a:pt x="1626115" y="432911"/>
                    </a:lnTo>
                    <a:cubicBezTo>
                      <a:pt x="1651832" y="412909"/>
                      <a:pt x="1660405" y="379571"/>
                      <a:pt x="1643260" y="357664"/>
                    </a:cubicBezTo>
                    <a:cubicBezTo>
                      <a:pt x="1627067" y="335756"/>
                      <a:pt x="1591825" y="334804"/>
                      <a:pt x="1566107" y="354806"/>
                    </a:cubicBezTo>
                    <a:lnTo>
                      <a:pt x="1444187" y="460534"/>
                    </a:lnTo>
                    <a:lnTo>
                      <a:pt x="1420375" y="458629"/>
                    </a:lnTo>
                    <a:lnTo>
                      <a:pt x="1399420" y="472916"/>
                    </a:lnTo>
                    <a:lnTo>
                      <a:pt x="1398467" y="475774"/>
                    </a:lnTo>
                    <a:cubicBezTo>
                      <a:pt x="1287977" y="362426"/>
                      <a:pt x="1138435" y="289084"/>
                      <a:pt x="970794" y="276701"/>
                    </a:cubicBezTo>
                    <a:lnTo>
                      <a:pt x="973652" y="273844"/>
                    </a:lnTo>
                    <a:lnTo>
                      <a:pt x="972700" y="248126"/>
                    </a:lnTo>
                    <a:lnTo>
                      <a:pt x="957460" y="230029"/>
                    </a:lnTo>
                    <a:lnTo>
                      <a:pt x="967937" y="67151"/>
                    </a:lnTo>
                    <a:cubicBezTo>
                      <a:pt x="967937" y="33814"/>
                      <a:pt x="946030" y="7144"/>
                      <a:pt x="918407" y="7144"/>
                    </a:cubicBezTo>
                    <a:cubicBezTo>
                      <a:pt x="890785" y="7144"/>
                      <a:pt x="868877" y="33814"/>
                      <a:pt x="868877" y="67151"/>
                    </a:cubicBezTo>
                    <a:lnTo>
                      <a:pt x="879355" y="230029"/>
                    </a:lnTo>
                    <a:lnTo>
                      <a:pt x="864115" y="248126"/>
                    </a:lnTo>
                    <a:lnTo>
                      <a:pt x="863162" y="273844"/>
                    </a:lnTo>
                    <a:lnTo>
                      <a:pt x="865067" y="276701"/>
                    </a:lnTo>
                    <a:cubicBezTo>
                      <a:pt x="694570" y="290989"/>
                      <a:pt x="543122" y="369094"/>
                      <a:pt x="433585" y="488156"/>
                    </a:cubicBezTo>
                    <a:lnTo>
                      <a:pt x="436442" y="477679"/>
                    </a:lnTo>
                    <a:lnTo>
                      <a:pt x="415487" y="462439"/>
                    </a:lnTo>
                    <a:lnTo>
                      <a:pt x="390722" y="464344"/>
                    </a:lnTo>
                    <a:lnTo>
                      <a:pt x="271660" y="352901"/>
                    </a:lnTo>
                    <a:cubicBezTo>
                      <a:pt x="245942" y="331946"/>
                      <a:pt x="211652" y="331946"/>
                      <a:pt x="194507" y="353854"/>
                    </a:cubicBezTo>
                    <a:cubicBezTo>
                      <a:pt x="177362" y="374809"/>
                      <a:pt x="184030" y="409099"/>
                      <a:pt x="209747" y="430054"/>
                    </a:cubicBezTo>
                    <a:lnTo>
                      <a:pt x="343097" y="525304"/>
                    </a:lnTo>
                    <a:lnTo>
                      <a:pt x="346907" y="548164"/>
                    </a:lnTo>
                    <a:lnTo>
                      <a:pt x="365957" y="565309"/>
                    </a:lnTo>
                    <a:lnTo>
                      <a:pt x="372625" y="567214"/>
                    </a:lnTo>
                    <a:cubicBezTo>
                      <a:pt x="299282" y="673894"/>
                      <a:pt x="256420" y="803434"/>
                      <a:pt x="256420" y="942499"/>
                    </a:cubicBezTo>
                    <a:cubicBezTo>
                      <a:pt x="256420" y="974884"/>
                      <a:pt x="259277" y="1006316"/>
                      <a:pt x="263087" y="1036796"/>
                    </a:cubicBezTo>
                    <a:lnTo>
                      <a:pt x="257372" y="1030129"/>
                    </a:lnTo>
                    <a:lnTo>
                      <a:pt x="232607" y="1036796"/>
                    </a:lnTo>
                    <a:lnTo>
                      <a:pt x="218320" y="1055846"/>
                    </a:lnTo>
                    <a:lnTo>
                      <a:pt x="56395" y="1078706"/>
                    </a:lnTo>
                    <a:cubicBezTo>
                      <a:pt x="24010" y="1085374"/>
                      <a:pt x="3055" y="1112996"/>
                      <a:pt x="7817" y="1139666"/>
                    </a:cubicBezTo>
                    <a:cubicBezTo>
                      <a:pt x="13532" y="1166336"/>
                      <a:pt x="44012" y="1182529"/>
                      <a:pt x="76397" y="1175861"/>
                    </a:cubicBezTo>
                    <a:lnTo>
                      <a:pt x="233560" y="1132046"/>
                    </a:lnTo>
                    <a:lnTo>
                      <a:pt x="254515" y="1143476"/>
                    </a:lnTo>
                    <a:lnTo>
                      <a:pt x="277375" y="1139666"/>
                    </a:lnTo>
                    <a:lnTo>
                      <a:pt x="282137" y="1130141"/>
                    </a:lnTo>
                    <a:cubicBezTo>
                      <a:pt x="329762" y="1293019"/>
                      <a:pt x="437395" y="1429226"/>
                      <a:pt x="579317" y="1514951"/>
                    </a:cubicBezTo>
                    <a:lnTo>
                      <a:pt x="570745" y="1535906"/>
                    </a:lnTo>
                    <a:lnTo>
                      <a:pt x="577412" y="1558766"/>
                    </a:lnTo>
                    <a:lnTo>
                      <a:pt x="497402" y="1701641"/>
                    </a:lnTo>
                    <a:cubicBezTo>
                      <a:pt x="483115" y="1731169"/>
                      <a:pt x="491687" y="1765459"/>
                      <a:pt x="516452" y="1776889"/>
                    </a:cubicBezTo>
                    <a:cubicBezTo>
                      <a:pt x="541217" y="1788319"/>
                      <a:pt x="572650" y="1774031"/>
                      <a:pt x="586937" y="1744504"/>
                    </a:cubicBezTo>
                    <a:lnTo>
                      <a:pt x="646945" y="1593056"/>
                    </a:lnTo>
                    <a:lnTo>
                      <a:pt x="668852" y="1583531"/>
                    </a:lnTo>
                    <a:lnTo>
                      <a:pt x="679330" y="1564481"/>
                    </a:lnTo>
                    <a:cubicBezTo>
                      <a:pt x="754577" y="1594009"/>
                      <a:pt x="835540" y="1610201"/>
                      <a:pt x="921265" y="1610201"/>
                    </a:cubicBezTo>
                    <a:cubicBezTo>
                      <a:pt x="1007942" y="1610201"/>
                      <a:pt x="1090810" y="1593056"/>
                      <a:pt x="1166057" y="1563529"/>
                    </a:cubicBezTo>
                    <a:lnTo>
                      <a:pt x="1165105" y="1566386"/>
                    </a:lnTo>
                    <a:lnTo>
                      <a:pt x="1167010" y="1566386"/>
                    </a:lnTo>
                    <a:lnTo>
                      <a:pt x="1179392" y="1589246"/>
                    </a:lnTo>
                    <a:lnTo>
                      <a:pt x="1201300" y="1598771"/>
                    </a:lnTo>
                    <a:lnTo>
                      <a:pt x="1261307" y="1750219"/>
                    </a:lnTo>
                    <a:cubicBezTo>
                      <a:pt x="1275595" y="1779746"/>
                      <a:pt x="1307027" y="1794986"/>
                      <a:pt x="1331792" y="1782604"/>
                    </a:cubicBezTo>
                    <a:cubicBezTo>
                      <a:pt x="1356557" y="1771174"/>
                      <a:pt x="1365130" y="1736884"/>
                      <a:pt x="1350842" y="1707356"/>
                    </a:cubicBezTo>
                    <a:lnTo>
                      <a:pt x="1270832" y="1564481"/>
                    </a:lnTo>
                    <a:lnTo>
                      <a:pt x="1277500" y="1541621"/>
                    </a:lnTo>
                    <a:lnTo>
                      <a:pt x="1267975" y="1517809"/>
                    </a:lnTo>
                    <a:lnTo>
                      <a:pt x="1259402" y="1517809"/>
                    </a:lnTo>
                    <a:cubicBezTo>
                      <a:pt x="1400372" y="1434941"/>
                      <a:pt x="1508957" y="1300639"/>
                      <a:pt x="1557535" y="1141571"/>
                    </a:cubicBezTo>
                    <a:lnTo>
                      <a:pt x="1582300" y="1145381"/>
                    </a:lnTo>
                    <a:lnTo>
                      <a:pt x="1603255" y="1133951"/>
                    </a:lnTo>
                    <a:lnTo>
                      <a:pt x="1760417" y="1177766"/>
                    </a:lnTo>
                    <a:cubicBezTo>
                      <a:pt x="1792802" y="1184434"/>
                      <a:pt x="1823282" y="1168241"/>
                      <a:pt x="1828997" y="1141571"/>
                    </a:cubicBezTo>
                    <a:cubicBezTo>
                      <a:pt x="1833760" y="1112996"/>
                      <a:pt x="1812805" y="1086326"/>
                      <a:pt x="1780420" y="1078706"/>
                    </a:cubicBezTo>
                    <a:close/>
                    <a:moveTo>
                      <a:pt x="914597" y="1473994"/>
                    </a:moveTo>
                    <a:cubicBezTo>
                      <a:pt x="621227" y="1473994"/>
                      <a:pt x="383102" y="1235869"/>
                      <a:pt x="383102" y="942499"/>
                    </a:cubicBezTo>
                    <a:cubicBezTo>
                      <a:pt x="383102" y="649129"/>
                      <a:pt x="621227" y="411004"/>
                      <a:pt x="914597" y="411004"/>
                    </a:cubicBezTo>
                    <a:cubicBezTo>
                      <a:pt x="1207967" y="411004"/>
                      <a:pt x="1446092" y="649129"/>
                      <a:pt x="1446092" y="942499"/>
                    </a:cubicBezTo>
                    <a:cubicBezTo>
                      <a:pt x="1446092" y="1235869"/>
                      <a:pt x="1207967" y="1473994"/>
                      <a:pt x="914597" y="14739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4">
                  <a:defRPr/>
                </a:pPr>
                <a:endParaRPr lang="en-IN" sz="183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0E64226-7BFE-470F-8AE1-2F39A1C8D7B0}"/>
              </a:ext>
            </a:extLst>
          </p:cNvPr>
          <p:cNvGrpSpPr/>
          <p:nvPr/>
        </p:nvGrpSpPr>
        <p:grpSpPr>
          <a:xfrm>
            <a:off x="8764732" y="1391252"/>
            <a:ext cx="2468530" cy="2672424"/>
            <a:chOff x="8765093" y="1777939"/>
            <a:chExt cx="2468880" cy="2672803"/>
          </a:xfrm>
        </p:grpSpPr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E4B82191-2B15-4865-8F5E-1D15544D8C8D}"/>
                </a:ext>
              </a:extLst>
            </p:cNvPr>
            <p:cNvSpPr/>
            <p:nvPr/>
          </p:nvSpPr>
          <p:spPr bwMode="auto">
            <a:xfrm>
              <a:off x="8765093" y="1977817"/>
              <a:ext cx="2468880" cy="2472925"/>
            </a:xfrm>
            <a:prstGeom prst="roundRect">
              <a:avLst>
                <a:gd name="adj" fmla="val 3125"/>
              </a:avLst>
            </a:prstGeom>
            <a:solidFill>
              <a:srgbClr val="FCFDFE"/>
            </a:solidFill>
            <a:ln w="12700">
              <a:solidFill>
                <a:srgbClr val="0078D4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99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277" name="Title 1">
              <a:extLst>
                <a:ext uri="{FF2B5EF4-FFF2-40B4-BE49-F238E27FC236}">
                  <a16:creationId xmlns:a16="http://schemas.microsoft.com/office/drawing/2014/main" id="{33F4FC19-75A8-452A-ABCC-A7ABEFD89134}"/>
                </a:ext>
              </a:extLst>
            </p:cNvPr>
            <p:cNvSpPr txBox="1">
              <a:spLocks/>
            </p:cNvSpPr>
            <p:nvPr/>
          </p:nvSpPr>
          <p:spPr>
            <a:xfrm>
              <a:off x="8765093" y="1777939"/>
              <a:ext cx="1989770" cy="156974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14016">
                <a:lnSpc>
                  <a:spcPct val="100000"/>
                </a:lnSpc>
                <a:defRPr/>
              </a:pPr>
              <a:r>
                <a:rPr lang="en-US" sz="10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managed control plane</a:t>
              </a:r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D296040C-7FE7-4274-8A9D-817708F47713}"/>
                </a:ext>
              </a:extLst>
            </p:cNvPr>
            <p:cNvGrpSpPr/>
            <p:nvPr/>
          </p:nvGrpSpPr>
          <p:grpSpPr>
            <a:xfrm>
              <a:off x="9162785" y="2570190"/>
              <a:ext cx="1673497" cy="1292225"/>
              <a:chOff x="9196711" y="2690054"/>
              <a:chExt cx="1673497" cy="1292225"/>
            </a:xfrm>
          </p:grpSpPr>
          <p:grpSp>
            <p:nvGrpSpPr>
              <p:cNvPr id="279" name="Group 4">
                <a:extLst>
                  <a:ext uri="{FF2B5EF4-FFF2-40B4-BE49-F238E27FC236}">
                    <a16:creationId xmlns:a16="http://schemas.microsoft.com/office/drawing/2014/main" id="{03F3C2CD-8352-432B-B2D9-F806121AF45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196711" y="2690054"/>
                <a:ext cx="1668463" cy="1292225"/>
                <a:chOff x="3315" y="1752"/>
                <a:chExt cx="1051" cy="814"/>
              </a:xfrm>
              <a:solidFill>
                <a:srgbClr val="0078D4"/>
              </a:solidFill>
            </p:grpSpPr>
            <p:sp>
              <p:nvSpPr>
                <p:cNvPr id="283" name="Freeform 5">
                  <a:extLst>
                    <a:ext uri="{FF2B5EF4-FFF2-40B4-BE49-F238E27FC236}">
                      <a16:creationId xmlns:a16="http://schemas.microsoft.com/office/drawing/2014/main" id="{BB9ED18F-6529-4712-ADD0-9F253CA48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5" y="1752"/>
                  <a:ext cx="574" cy="725"/>
                </a:xfrm>
                <a:custGeom>
                  <a:avLst/>
                  <a:gdLst>
                    <a:gd name="T0" fmla="*/ 265 w 574"/>
                    <a:gd name="T1" fmla="*/ 253 h 725"/>
                    <a:gd name="T2" fmla="*/ 574 w 574"/>
                    <a:gd name="T3" fmla="*/ 0 h 725"/>
                    <a:gd name="T4" fmla="*/ 242 w 574"/>
                    <a:gd name="T5" fmla="*/ 724 h 725"/>
                    <a:gd name="T6" fmla="*/ 0 w 574"/>
                    <a:gd name="T7" fmla="*/ 725 h 725"/>
                    <a:gd name="T8" fmla="*/ 265 w 574"/>
                    <a:gd name="T9" fmla="*/ 253 h 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4" h="725">
                      <a:moveTo>
                        <a:pt x="265" y="253"/>
                      </a:moveTo>
                      <a:lnTo>
                        <a:pt x="574" y="0"/>
                      </a:lnTo>
                      <a:lnTo>
                        <a:pt x="242" y="724"/>
                      </a:lnTo>
                      <a:lnTo>
                        <a:pt x="0" y="725"/>
                      </a:lnTo>
                      <a:lnTo>
                        <a:pt x="265" y="25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IN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 6">
                  <a:extLst>
                    <a:ext uri="{FF2B5EF4-FFF2-40B4-BE49-F238E27FC236}">
                      <a16:creationId xmlns:a16="http://schemas.microsoft.com/office/drawing/2014/main" id="{2192E98A-9A2F-4783-98AD-0D222B456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" y="1803"/>
                  <a:ext cx="803" cy="763"/>
                </a:xfrm>
                <a:custGeom>
                  <a:avLst/>
                  <a:gdLst>
                    <a:gd name="T0" fmla="*/ 0 w 803"/>
                    <a:gd name="T1" fmla="*/ 757 h 763"/>
                    <a:gd name="T2" fmla="*/ 485 w 803"/>
                    <a:gd name="T3" fmla="*/ 675 h 763"/>
                    <a:gd name="T4" fmla="*/ 232 w 803"/>
                    <a:gd name="T5" fmla="*/ 369 h 763"/>
                    <a:gd name="T6" fmla="*/ 367 w 803"/>
                    <a:gd name="T7" fmla="*/ 0 h 763"/>
                    <a:gd name="T8" fmla="*/ 803 w 803"/>
                    <a:gd name="T9" fmla="*/ 763 h 763"/>
                    <a:gd name="T10" fmla="*/ 0 w 803"/>
                    <a:gd name="T11" fmla="*/ 757 h 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3" h="763">
                      <a:moveTo>
                        <a:pt x="0" y="757"/>
                      </a:moveTo>
                      <a:lnTo>
                        <a:pt x="485" y="675"/>
                      </a:lnTo>
                      <a:lnTo>
                        <a:pt x="232" y="369"/>
                      </a:lnTo>
                      <a:lnTo>
                        <a:pt x="367" y="0"/>
                      </a:lnTo>
                      <a:lnTo>
                        <a:pt x="803" y="763"/>
                      </a:lnTo>
                      <a:lnTo>
                        <a:pt x="0" y="7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IN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59FAED09-854C-461E-A9B8-94A315603B5E}"/>
                  </a:ext>
                </a:extLst>
              </p:cNvPr>
              <p:cNvGrpSpPr/>
              <p:nvPr/>
            </p:nvGrpSpPr>
            <p:grpSpPr>
              <a:xfrm>
                <a:off x="10267693" y="2983633"/>
                <a:ext cx="602515" cy="602515"/>
                <a:chOff x="7211505" y="4977353"/>
                <a:chExt cx="989814" cy="989814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01071870-4137-416F-BA88-96B4F1771AB6}"/>
                    </a:ext>
                  </a:extLst>
                </p:cNvPr>
                <p:cNvSpPr/>
                <p:nvPr/>
              </p:nvSpPr>
              <p:spPr bwMode="auto">
                <a:xfrm>
                  <a:off x="7211505" y="4977353"/>
                  <a:ext cx="989814" cy="989814"/>
                </a:xfrm>
                <a:prstGeom prst="ellipse">
                  <a:avLst/>
                </a:prstGeom>
                <a:solidFill>
                  <a:srgbClr val="FCFDFE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2" name="Processing_E9F5" title="Icon of two interlocked gears">
                  <a:extLst>
                    <a:ext uri="{FF2B5EF4-FFF2-40B4-BE49-F238E27FC236}">
                      <a16:creationId xmlns:a16="http://schemas.microsoft.com/office/drawing/2014/main" id="{A7C7F526-0BBB-4260-8014-6C3EF0FF3BD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383003" y="5190591"/>
                  <a:ext cx="646819" cy="563338"/>
                </a:xfrm>
                <a:custGeom>
                  <a:avLst/>
                  <a:gdLst>
                    <a:gd name="T0" fmla="*/ 924 w 3867"/>
                    <a:gd name="T1" fmla="*/ 299 h 3367"/>
                    <a:gd name="T2" fmla="*/ 1549 w 3867"/>
                    <a:gd name="T3" fmla="*/ 924 h 3367"/>
                    <a:gd name="T4" fmla="*/ 924 w 3867"/>
                    <a:gd name="T5" fmla="*/ 1549 h 3367"/>
                    <a:gd name="T6" fmla="*/ 299 w 3867"/>
                    <a:gd name="T7" fmla="*/ 924 h 3367"/>
                    <a:gd name="T8" fmla="*/ 924 w 3867"/>
                    <a:gd name="T9" fmla="*/ 299 h 3367"/>
                    <a:gd name="T10" fmla="*/ 1163 w 3867"/>
                    <a:gd name="T11" fmla="*/ 347 h 3367"/>
                    <a:gd name="T12" fmla="*/ 1307 w 3867"/>
                    <a:gd name="T13" fmla="*/ 0 h 3367"/>
                    <a:gd name="T14" fmla="*/ 1501 w 3867"/>
                    <a:gd name="T15" fmla="*/ 685 h 3367"/>
                    <a:gd name="T16" fmla="*/ 1848 w 3867"/>
                    <a:gd name="T17" fmla="*/ 541 h 3367"/>
                    <a:gd name="T18" fmla="*/ 1501 w 3867"/>
                    <a:gd name="T19" fmla="*/ 1163 h 3367"/>
                    <a:gd name="T20" fmla="*/ 1848 w 3867"/>
                    <a:gd name="T21" fmla="*/ 1307 h 3367"/>
                    <a:gd name="T22" fmla="*/ 1163 w 3867"/>
                    <a:gd name="T23" fmla="*/ 1501 h 3367"/>
                    <a:gd name="T24" fmla="*/ 1307 w 3867"/>
                    <a:gd name="T25" fmla="*/ 1848 h 3367"/>
                    <a:gd name="T26" fmla="*/ 685 w 3867"/>
                    <a:gd name="T27" fmla="*/ 1501 h 3367"/>
                    <a:gd name="T28" fmla="*/ 541 w 3867"/>
                    <a:gd name="T29" fmla="*/ 1848 h 3367"/>
                    <a:gd name="T30" fmla="*/ 347 w 3867"/>
                    <a:gd name="T31" fmla="*/ 1163 h 3367"/>
                    <a:gd name="T32" fmla="*/ 0 w 3867"/>
                    <a:gd name="T33" fmla="*/ 1307 h 3367"/>
                    <a:gd name="T34" fmla="*/ 0 w 3867"/>
                    <a:gd name="T35" fmla="*/ 541 h 3367"/>
                    <a:gd name="T36" fmla="*/ 347 w 3867"/>
                    <a:gd name="T37" fmla="*/ 685 h 3367"/>
                    <a:gd name="T38" fmla="*/ 685 w 3867"/>
                    <a:gd name="T39" fmla="*/ 347 h 3367"/>
                    <a:gd name="T40" fmla="*/ 541 w 3867"/>
                    <a:gd name="T41" fmla="*/ 0 h 3367"/>
                    <a:gd name="T42" fmla="*/ 2049 w 3867"/>
                    <a:gd name="T43" fmla="*/ 2299 h 3367"/>
                    <a:gd name="T44" fmla="*/ 2799 w 3867"/>
                    <a:gd name="T45" fmla="*/ 3049 h 3367"/>
                    <a:gd name="T46" fmla="*/ 3549 w 3867"/>
                    <a:gd name="T47" fmla="*/ 2299 h 3367"/>
                    <a:gd name="T48" fmla="*/ 2799 w 3867"/>
                    <a:gd name="T49" fmla="*/ 1549 h 3367"/>
                    <a:gd name="T50" fmla="*/ 2049 w 3867"/>
                    <a:gd name="T51" fmla="*/ 2299 h 3367"/>
                    <a:gd name="T52" fmla="*/ 2357 w 3867"/>
                    <a:gd name="T53" fmla="*/ 1231 h 3367"/>
                    <a:gd name="T54" fmla="*/ 2512 w 3867"/>
                    <a:gd name="T55" fmla="*/ 1606 h 3367"/>
                    <a:gd name="T56" fmla="*/ 2106 w 3867"/>
                    <a:gd name="T57" fmla="*/ 2012 h 3367"/>
                    <a:gd name="T58" fmla="*/ 1731 w 3867"/>
                    <a:gd name="T59" fmla="*/ 1856 h 3367"/>
                    <a:gd name="T60" fmla="*/ 2106 w 3867"/>
                    <a:gd name="T61" fmla="*/ 2586 h 3367"/>
                    <a:gd name="T62" fmla="*/ 1731 w 3867"/>
                    <a:gd name="T63" fmla="*/ 2741 h 3367"/>
                    <a:gd name="T64" fmla="*/ 2512 w 3867"/>
                    <a:gd name="T65" fmla="*/ 2992 h 3367"/>
                    <a:gd name="T66" fmla="*/ 2357 w 3867"/>
                    <a:gd name="T67" fmla="*/ 3367 h 3367"/>
                    <a:gd name="T68" fmla="*/ 3086 w 3867"/>
                    <a:gd name="T69" fmla="*/ 2992 h 3367"/>
                    <a:gd name="T70" fmla="*/ 3241 w 3867"/>
                    <a:gd name="T71" fmla="*/ 3367 h 3367"/>
                    <a:gd name="T72" fmla="*/ 3492 w 3867"/>
                    <a:gd name="T73" fmla="*/ 2586 h 3367"/>
                    <a:gd name="T74" fmla="*/ 3867 w 3867"/>
                    <a:gd name="T75" fmla="*/ 2741 h 3367"/>
                    <a:gd name="T76" fmla="*/ 3492 w 3867"/>
                    <a:gd name="T77" fmla="*/ 2012 h 3367"/>
                    <a:gd name="T78" fmla="*/ 3867 w 3867"/>
                    <a:gd name="T79" fmla="*/ 1856 h 3367"/>
                    <a:gd name="T80" fmla="*/ 3086 w 3867"/>
                    <a:gd name="T81" fmla="*/ 1606 h 3367"/>
                    <a:gd name="T82" fmla="*/ 3241 w 3867"/>
                    <a:gd name="T83" fmla="*/ 1231 h 3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867" h="3367">
                      <a:moveTo>
                        <a:pt x="924" y="299"/>
                      </a:moveTo>
                      <a:cubicBezTo>
                        <a:pt x="1269" y="299"/>
                        <a:pt x="1549" y="579"/>
                        <a:pt x="1549" y="924"/>
                      </a:cubicBezTo>
                      <a:cubicBezTo>
                        <a:pt x="1549" y="1269"/>
                        <a:pt x="1269" y="1549"/>
                        <a:pt x="924" y="1549"/>
                      </a:cubicBezTo>
                      <a:cubicBezTo>
                        <a:pt x="579" y="1549"/>
                        <a:pt x="299" y="1269"/>
                        <a:pt x="299" y="924"/>
                      </a:cubicBezTo>
                      <a:cubicBezTo>
                        <a:pt x="299" y="579"/>
                        <a:pt x="579" y="299"/>
                        <a:pt x="924" y="299"/>
                      </a:cubicBezTo>
                      <a:close/>
                      <a:moveTo>
                        <a:pt x="1163" y="347"/>
                      </a:moveTo>
                      <a:cubicBezTo>
                        <a:pt x="1307" y="0"/>
                        <a:pt x="1307" y="0"/>
                        <a:pt x="1307" y="0"/>
                      </a:cubicBezTo>
                      <a:moveTo>
                        <a:pt x="1501" y="685"/>
                      </a:moveTo>
                      <a:cubicBezTo>
                        <a:pt x="1848" y="541"/>
                        <a:pt x="1848" y="541"/>
                        <a:pt x="1848" y="541"/>
                      </a:cubicBezTo>
                      <a:moveTo>
                        <a:pt x="1501" y="1163"/>
                      </a:moveTo>
                      <a:cubicBezTo>
                        <a:pt x="1848" y="1307"/>
                        <a:pt x="1848" y="1307"/>
                        <a:pt x="1848" y="1307"/>
                      </a:cubicBezTo>
                      <a:moveTo>
                        <a:pt x="1163" y="1501"/>
                      </a:moveTo>
                      <a:cubicBezTo>
                        <a:pt x="1307" y="1848"/>
                        <a:pt x="1307" y="1848"/>
                        <a:pt x="1307" y="1848"/>
                      </a:cubicBezTo>
                      <a:moveTo>
                        <a:pt x="685" y="1501"/>
                      </a:moveTo>
                      <a:cubicBezTo>
                        <a:pt x="541" y="1848"/>
                        <a:pt x="541" y="1848"/>
                        <a:pt x="541" y="1848"/>
                      </a:cubicBezTo>
                      <a:moveTo>
                        <a:pt x="347" y="1163"/>
                      </a:moveTo>
                      <a:cubicBezTo>
                        <a:pt x="0" y="1307"/>
                        <a:pt x="0" y="1307"/>
                        <a:pt x="0" y="1307"/>
                      </a:cubicBezTo>
                      <a:moveTo>
                        <a:pt x="0" y="541"/>
                      </a:moveTo>
                      <a:cubicBezTo>
                        <a:pt x="347" y="685"/>
                        <a:pt x="347" y="685"/>
                        <a:pt x="347" y="685"/>
                      </a:cubicBezTo>
                      <a:moveTo>
                        <a:pt x="685" y="347"/>
                      </a:moveTo>
                      <a:cubicBezTo>
                        <a:pt x="541" y="0"/>
                        <a:pt x="541" y="0"/>
                        <a:pt x="541" y="0"/>
                      </a:cubicBezTo>
                      <a:moveTo>
                        <a:pt x="2049" y="2299"/>
                      </a:moveTo>
                      <a:cubicBezTo>
                        <a:pt x="2049" y="2713"/>
                        <a:pt x="2385" y="3049"/>
                        <a:pt x="2799" y="3049"/>
                      </a:cubicBezTo>
                      <a:cubicBezTo>
                        <a:pt x="3213" y="3049"/>
                        <a:pt x="3549" y="2713"/>
                        <a:pt x="3549" y="2299"/>
                      </a:cubicBezTo>
                      <a:cubicBezTo>
                        <a:pt x="3549" y="1885"/>
                        <a:pt x="3213" y="1549"/>
                        <a:pt x="2799" y="1549"/>
                      </a:cubicBezTo>
                      <a:cubicBezTo>
                        <a:pt x="2385" y="1549"/>
                        <a:pt x="2049" y="1885"/>
                        <a:pt x="2049" y="2299"/>
                      </a:cubicBezTo>
                      <a:close/>
                      <a:moveTo>
                        <a:pt x="2357" y="1231"/>
                      </a:moveTo>
                      <a:cubicBezTo>
                        <a:pt x="2512" y="1606"/>
                        <a:pt x="2512" y="1606"/>
                        <a:pt x="2512" y="1606"/>
                      </a:cubicBezTo>
                      <a:moveTo>
                        <a:pt x="2106" y="2012"/>
                      </a:moveTo>
                      <a:cubicBezTo>
                        <a:pt x="1731" y="1856"/>
                        <a:pt x="1731" y="1856"/>
                        <a:pt x="1731" y="1856"/>
                      </a:cubicBezTo>
                      <a:moveTo>
                        <a:pt x="2106" y="2586"/>
                      </a:moveTo>
                      <a:cubicBezTo>
                        <a:pt x="1731" y="2741"/>
                        <a:pt x="1731" y="2741"/>
                        <a:pt x="1731" y="2741"/>
                      </a:cubicBezTo>
                      <a:moveTo>
                        <a:pt x="2512" y="2992"/>
                      </a:moveTo>
                      <a:cubicBezTo>
                        <a:pt x="2357" y="3367"/>
                        <a:pt x="2357" y="3367"/>
                        <a:pt x="2357" y="3367"/>
                      </a:cubicBezTo>
                      <a:moveTo>
                        <a:pt x="3086" y="2992"/>
                      </a:moveTo>
                      <a:cubicBezTo>
                        <a:pt x="3241" y="3367"/>
                        <a:pt x="3241" y="3367"/>
                        <a:pt x="3241" y="3367"/>
                      </a:cubicBezTo>
                      <a:moveTo>
                        <a:pt x="3492" y="2586"/>
                      </a:moveTo>
                      <a:cubicBezTo>
                        <a:pt x="3867" y="2741"/>
                        <a:pt x="3867" y="2741"/>
                        <a:pt x="3867" y="2741"/>
                      </a:cubicBezTo>
                      <a:moveTo>
                        <a:pt x="3492" y="2012"/>
                      </a:moveTo>
                      <a:cubicBezTo>
                        <a:pt x="3867" y="1856"/>
                        <a:pt x="3867" y="1856"/>
                        <a:pt x="3867" y="1856"/>
                      </a:cubicBezTo>
                      <a:moveTo>
                        <a:pt x="3086" y="1606"/>
                      </a:moveTo>
                      <a:cubicBezTo>
                        <a:pt x="3241" y="1231"/>
                        <a:pt x="3241" y="1231"/>
                        <a:pt x="3241" y="1231"/>
                      </a:cubicBezTo>
                    </a:path>
                  </a:pathLst>
                </a:custGeom>
                <a:solidFill>
                  <a:srgbClr val="FFFFFF"/>
                </a:solidFill>
                <a:ln w="28575" cap="flat">
                  <a:solidFill>
                    <a:srgbClr val="0089D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4">
                    <a:defRPr/>
                  </a:pPr>
                  <a:endParaRPr lang="en-US" sz="1836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06CA152-4E03-4AA9-A67D-22F3CA762C46}"/>
              </a:ext>
            </a:extLst>
          </p:cNvPr>
          <p:cNvSpPr/>
          <p:nvPr/>
        </p:nvSpPr>
        <p:spPr>
          <a:xfrm>
            <a:off x="465954" y="993857"/>
            <a:ext cx="11654451" cy="4080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2000"/>
              <a:t>Infrastructure automation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D94847-375E-4AF8-9AF9-2C2499866F43}"/>
              </a:ext>
            </a:extLst>
          </p:cNvPr>
          <p:cNvGrpSpPr/>
          <p:nvPr/>
        </p:nvGrpSpPr>
        <p:grpSpPr>
          <a:xfrm>
            <a:off x="6534180" y="4791265"/>
            <a:ext cx="2558327" cy="1791978"/>
            <a:chOff x="2148909" y="4891852"/>
            <a:chExt cx="2508391" cy="1757001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1F5A5D6-EFBB-432A-8A83-6E2AA4F3B9A6}"/>
                </a:ext>
              </a:extLst>
            </p:cNvPr>
            <p:cNvGrpSpPr/>
            <p:nvPr/>
          </p:nvGrpSpPr>
          <p:grpSpPr>
            <a:xfrm>
              <a:off x="2314387" y="5097320"/>
              <a:ext cx="949124" cy="708248"/>
              <a:chOff x="4931506" y="5765939"/>
              <a:chExt cx="968156" cy="722450"/>
            </a:xfrm>
          </p:grpSpPr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FEC324F7-0487-48B2-8123-3D78A843C046}"/>
                  </a:ext>
                </a:extLst>
              </p:cNvPr>
              <p:cNvSpPr/>
              <p:nvPr/>
            </p:nvSpPr>
            <p:spPr bwMode="auto">
              <a:xfrm>
                <a:off x="4931506" y="5941630"/>
                <a:ext cx="968156" cy="546759"/>
              </a:xfrm>
              <a:prstGeom prst="roundRect">
                <a:avLst>
                  <a:gd name="adj" fmla="val 3125"/>
                </a:avLst>
              </a:prstGeom>
              <a:noFill/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27" name="Title 1">
                <a:extLst>
                  <a:ext uri="{FF2B5EF4-FFF2-40B4-BE49-F238E27FC236}">
                    <a16:creationId xmlns:a16="http://schemas.microsoft.com/office/drawing/2014/main" id="{C492335A-EAFF-4D6E-9889-2D38F92D2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Docker</a:t>
                </a:r>
              </a:p>
            </p:txBody>
          </p:sp>
          <p:sp>
            <p:nvSpPr>
              <p:cNvPr id="228" name="Title 1">
                <a:extLst>
                  <a:ext uri="{FF2B5EF4-FFF2-40B4-BE49-F238E27FC236}">
                    <a16:creationId xmlns:a16="http://schemas.microsoft.com/office/drawing/2014/main" id="{D478C743-BC87-43C4-B632-8C354B418C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4841" y="5992012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Pods</a:t>
                </a: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11A63ECF-8E68-4CF1-9CA7-1D0EF482EB26}"/>
                  </a:ext>
                </a:extLst>
              </p:cNvPr>
              <p:cNvGrpSpPr/>
              <p:nvPr/>
            </p:nvGrpSpPr>
            <p:grpSpPr>
              <a:xfrm>
                <a:off x="5078564" y="6178579"/>
                <a:ext cx="674040" cy="200439"/>
                <a:chOff x="8773830" y="4177977"/>
                <a:chExt cx="757312" cy="225202"/>
              </a:xfrm>
            </p:grpSpPr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AE861D72-8C73-43A4-99FC-91FF4C5D7C8F}"/>
                    </a:ext>
                  </a:extLst>
                </p:cNvPr>
                <p:cNvSpPr/>
                <p:nvPr/>
              </p:nvSpPr>
              <p:spPr>
                <a:xfrm>
                  <a:off x="877383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201783F9-5BF0-4672-8133-E84DBAC3E65B}"/>
                    </a:ext>
                  </a:extLst>
                </p:cNvPr>
                <p:cNvSpPr/>
                <p:nvPr/>
              </p:nvSpPr>
              <p:spPr>
                <a:xfrm>
                  <a:off x="904974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C4D300E0-D888-4A88-BDA4-C79C05B68F7F}"/>
                    </a:ext>
                  </a:extLst>
                </p:cNvPr>
                <p:cNvSpPr/>
                <p:nvPr/>
              </p:nvSpPr>
              <p:spPr>
                <a:xfrm>
                  <a:off x="932565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B6A86D5-DF0D-4B50-8DBE-941F316D5E76}"/>
                </a:ext>
              </a:extLst>
            </p:cNvPr>
            <p:cNvGrpSpPr/>
            <p:nvPr/>
          </p:nvGrpSpPr>
          <p:grpSpPr>
            <a:xfrm>
              <a:off x="3536700" y="5097320"/>
              <a:ext cx="949124" cy="708248"/>
              <a:chOff x="4931506" y="5765939"/>
              <a:chExt cx="968156" cy="722450"/>
            </a:xfrm>
          </p:grpSpPr>
          <p:sp>
            <p:nvSpPr>
              <p:cNvPr id="234" name="Rectangle: Rounded Corners 233">
                <a:extLst>
                  <a:ext uri="{FF2B5EF4-FFF2-40B4-BE49-F238E27FC236}">
                    <a16:creationId xmlns:a16="http://schemas.microsoft.com/office/drawing/2014/main" id="{E7FE48FA-E7F0-4A7C-BC12-EE340A019F51}"/>
                  </a:ext>
                </a:extLst>
              </p:cNvPr>
              <p:cNvSpPr/>
              <p:nvPr/>
            </p:nvSpPr>
            <p:spPr bwMode="auto">
              <a:xfrm>
                <a:off x="4931506" y="5941630"/>
                <a:ext cx="968156" cy="546759"/>
              </a:xfrm>
              <a:prstGeom prst="roundRect">
                <a:avLst>
                  <a:gd name="adj" fmla="val 3125"/>
                </a:avLst>
              </a:prstGeom>
              <a:solidFill>
                <a:srgbClr val="FCFDFE">
                  <a:alpha val="2000"/>
                </a:srgbClr>
              </a:solidFill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35" name="Title 1">
                <a:extLst>
                  <a:ext uri="{FF2B5EF4-FFF2-40B4-BE49-F238E27FC236}">
                    <a16:creationId xmlns:a16="http://schemas.microsoft.com/office/drawing/2014/main" id="{7235E263-0B9B-4636-92EC-39EFDEB7FB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Docker</a:t>
                </a:r>
              </a:p>
            </p:txBody>
          </p:sp>
          <p:sp>
            <p:nvSpPr>
              <p:cNvPr id="236" name="Title 1">
                <a:extLst>
                  <a:ext uri="{FF2B5EF4-FFF2-40B4-BE49-F238E27FC236}">
                    <a16:creationId xmlns:a16="http://schemas.microsoft.com/office/drawing/2014/main" id="{762961BF-AA8C-467F-AACB-02F73EF74B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4841" y="5992012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Pods</a:t>
                </a: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D2BC3D07-954F-44AF-A0A0-0234917724A1}"/>
                  </a:ext>
                </a:extLst>
              </p:cNvPr>
              <p:cNvGrpSpPr/>
              <p:nvPr/>
            </p:nvGrpSpPr>
            <p:grpSpPr>
              <a:xfrm>
                <a:off x="5078564" y="6178579"/>
                <a:ext cx="674040" cy="200439"/>
                <a:chOff x="8773830" y="4177977"/>
                <a:chExt cx="757312" cy="225202"/>
              </a:xfrm>
            </p:grpSpPr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1F535978-8142-45C0-88A4-A7FBD093524B}"/>
                    </a:ext>
                  </a:extLst>
                </p:cNvPr>
                <p:cNvSpPr/>
                <p:nvPr/>
              </p:nvSpPr>
              <p:spPr>
                <a:xfrm>
                  <a:off x="877383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74C53430-E281-4508-9153-E2E485B22713}"/>
                    </a:ext>
                  </a:extLst>
                </p:cNvPr>
                <p:cNvSpPr/>
                <p:nvPr/>
              </p:nvSpPr>
              <p:spPr>
                <a:xfrm>
                  <a:off x="904974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4B22734B-3673-44A8-8E8D-21E8C3628357}"/>
                    </a:ext>
                  </a:extLst>
                </p:cNvPr>
                <p:cNvSpPr/>
                <p:nvPr/>
              </p:nvSpPr>
              <p:spPr>
                <a:xfrm>
                  <a:off x="932565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E03A778-8EA4-4C8F-AA99-272848F78E94}"/>
                </a:ext>
              </a:extLst>
            </p:cNvPr>
            <p:cNvGrpSpPr/>
            <p:nvPr/>
          </p:nvGrpSpPr>
          <p:grpSpPr>
            <a:xfrm>
              <a:off x="2733247" y="5828395"/>
              <a:ext cx="589663" cy="691771"/>
              <a:chOff x="8858748" y="4461590"/>
              <a:chExt cx="601487" cy="705643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2EF99F27-C288-4107-9BE0-2EAFDA2E72E0}"/>
                  </a:ext>
                </a:extLst>
              </p:cNvPr>
              <p:cNvSpPr/>
              <p:nvPr/>
            </p:nvSpPr>
            <p:spPr bwMode="auto">
              <a:xfrm>
                <a:off x="8892968" y="4633644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99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09" name="IoT_Hub" title="Icon of circles connecting to a center circle surrounded by brackets">
                <a:extLst>
                  <a:ext uri="{FF2B5EF4-FFF2-40B4-BE49-F238E27FC236}">
                    <a16:creationId xmlns:a16="http://schemas.microsoft.com/office/drawing/2014/main" id="{3F18C78A-F235-4429-B810-AAE6098C81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958029" y="4698705"/>
                <a:ext cx="403466" cy="403466"/>
              </a:xfrm>
              <a:custGeom>
                <a:avLst/>
                <a:gdLst>
                  <a:gd name="T0" fmla="*/ 274 w 360"/>
                  <a:gd name="T1" fmla="*/ 0 h 360"/>
                  <a:gd name="T2" fmla="*/ 360 w 360"/>
                  <a:gd name="T3" fmla="*/ 0 h 360"/>
                  <a:gd name="T4" fmla="*/ 360 w 360"/>
                  <a:gd name="T5" fmla="*/ 85 h 360"/>
                  <a:gd name="T6" fmla="*/ 0 w 360"/>
                  <a:gd name="T7" fmla="*/ 275 h 360"/>
                  <a:gd name="T8" fmla="*/ 0 w 360"/>
                  <a:gd name="T9" fmla="*/ 360 h 360"/>
                  <a:gd name="T10" fmla="*/ 85 w 360"/>
                  <a:gd name="T11" fmla="*/ 360 h 360"/>
                  <a:gd name="T12" fmla="*/ 196 w 360"/>
                  <a:gd name="T13" fmla="*/ 176 h 360"/>
                  <a:gd name="T14" fmla="*/ 235 w 360"/>
                  <a:gd name="T15" fmla="*/ 215 h 360"/>
                  <a:gd name="T16" fmla="*/ 274 w 360"/>
                  <a:gd name="T17" fmla="*/ 176 h 360"/>
                  <a:gd name="T18" fmla="*/ 235 w 360"/>
                  <a:gd name="T19" fmla="*/ 137 h 360"/>
                  <a:gd name="T20" fmla="*/ 196 w 360"/>
                  <a:gd name="T21" fmla="*/ 176 h 360"/>
                  <a:gd name="T22" fmla="*/ 263 w 360"/>
                  <a:gd name="T23" fmla="*/ 260 h 360"/>
                  <a:gd name="T24" fmla="*/ 290 w 360"/>
                  <a:gd name="T25" fmla="*/ 286 h 360"/>
                  <a:gd name="T26" fmla="*/ 316 w 360"/>
                  <a:gd name="T27" fmla="*/ 260 h 360"/>
                  <a:gd name="T28" fmla="*/ 290 w 360"/>
                  <a:gd name="T29" fmla="*/ 233 h 360"/>
                  <a:gd name="T30" fmla="*/ 263 w 360"/>
                  <a:gd name="T31" fmla="*/ 260 h 360"/>
                  <a:gd name="T32" fmla="*/ 123 w 360"/>
                  <a:gd name="T33" fmla="*/ 258 h 360"/>
                  <a:gd name="T34" fmla="*/ 144 w 360"/>
                  <a:gd name="T35" fmla="*/ 279 h 360"/>
                  <a:gd name="T36" fmla="*/ 165 w 360"/>
                  <a:gd name="T37" fmla="*/ 258 h 360"/>
                  <a:gd name="T38" fmla="*/ 144 w 360"/>
                  <a:gd name="T39" fmla="*/ 236 h 360"/>
                  <a:gd name="T40" fmla="*/ 123 w 360"/>
                  <a:gd name="T41" fmla="*/ 258 h 360"/>
                  <a:gd name="T42" fmla="*/ 32 w 360"/>
                  <a:gd name="T43" fmla="*/ 170 h 360"/>
                  <a:gd name="T44" fmla="*/ 59 w 360"/>
                  <a:gd name="T45" fmla="*/ 196 h 360"/>
                  <a:gd name="T46" fmla="*/ 85 w 360"/>
                  <a:gd name="T47" fmla="*/ 170 h 360"/>
                  <a:gd name="T48" fmla="*/ 59 w 360"/>
                  <a:gd name="T49" fmla="*/ 143 h 360"/>
                  <a:gd name="T50" fmla="*/ 32 w 360"/>
                  <a:gd name="T51" fmla="*/ 170 h 360"/>
                  <a:gd name="T52" fmla="*/ 133 w 360"/>
                  <a:gd name="T53" fmla="*/ 74 h 360"/>
                  <a:gd name="T54" fmla="*/ 160 w 360"/>
                  <a:gd name="T55" fmla="*/ 100 h 360"/>
                  <a:gd name="T56" fmla="*/ 187 w 360"/>
                  <a:gd name="T57" fmla="*/ 74 h 360"/>
                  <a:gd name="T58" fmla="*/ 160 w 360"/>
                  <a:gd name="T59" fmla="*/ 47 h 360"/>
                  <a:gd name="T60" fmla="*/ 133 w 360"/>
                  <a:gd name="T61" fmla="*/ 74 h 360"/>
                  <a:gd name="T62" fmla="*/ 176 w 360"/>
                  <a:gd name="T63" fmla="*/ 95 h 360"/>
                  <a:gd name="T64" fmla="*/ 214 w 360"/>
                  <a:gd name="T65" fmla="*/ 143 h 360"/>
                  <a:gd name="T66" fmla="*/ 274 w 360"/>
                  <a:gd name="T67" fmla="*/ 238 h 360"/>
                  <a:gd name="T68" fmla="*/ 256 w 360"/>
                  <a:gd name="T69" fmla="*/ 211 h 360"/>
                  <a:gd name="T70" fmla="*/ 161 w 360"/>
                  <a:gd name="T71" fmla="*/ 245 h 360"/>
                  <a:gd name="T72" fmla="*/ 208 w 360"/>
                  <a:gd name="T73" fmla="*/ 204 h 360"/>
                  <a:gd name="T74" fmla="*/ 85 w 360"/>
                  <a:gd name="T75" fmla="*/ 173 h 360"/>
                  <a:gd name="T76" fmla="*/ 196 w 360"/>
                  <a:gd name="T77" fmla="*/ 176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0" h="360">
                    <a:moveTo>
                      <a:pt x="274" y="0"/>
                    </a:move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85"/>
                      <a:pt x="360" y="85"/>
                      <a:pt x="360" y="85"/>
                    </a:cubicBezTo>
                    <a:moveTo>
                      <a:pt x="0" y="275"/>
                    </a:moveTo>
                    <a:cubicBezTo>
                      <a:pt x="0" y="360"/>
                      <a:pt x="0" y="360"/>
                      <a:pt x="0" y="360"/>
                    </a:cubicBezTo>
                    <a:cubicBezTo>
                      <a:pt x="85" y="360"/>
                      <a:pt x="85" y="360"/>
                      <a:pt x="85" y="360"/>
                    </a:cubicBezTo>
                    <a:moveTo>
                      <a:pt x="196" y="176"/>
                    </a:moveTo>
                    <a:cubicBezTo>
                      <a:pt x="196" y="198"/>
                      <a:pt x="213" y="215"/>
                      <a:pt x="235" y="215"/>
                    </a:cubicBezTo>
                    <a:cubicBezTo>
                      <a:pt x="256" y="215"/>
                      <a:pt x="274" y="198"/>
                      <a:pt x="274" y="176"/>
                    </a:cubicBezTo>
                    <a:cubicBezTo>
                      <a:pt x="274" y="155"/>
                      <a:pt x="256" y="137"/>
                      <a:pt x="235" y="137"/>
                    </a:cubicBezTo>
                    <a:cubicBezTo>
                      <a:pt x="213" y="137"/>
                      <a:pt x="196" y="155"/>
                      <a:pt x="196" y="176"/>
                    </a:cubicBezTo>
                    <a:close/>
                    <a:moveTo>
                      <a:pt x="263" y="260"/>
                    </a:moveTo>
                    <a:cubicBezTo>
                      <a:pt x="263" y="274"/>
                      <a:pt x="275" y="286"/>
                      <a:pt x="290" y="286"/>
                    </a:cubicBezTo>
                    <a:cubicBezTo>
                      <a:pt x="304" y="286"/>
                      <a:pt x="316" y="274"/>
                      <a:pt x="316" y="260"/>
                    </a:cubicBezTo>
                    <a:cubicBezTo>
                      <a:pt x="316" y="245"/>
                      <a:pt x="304" y="233"/>
                      <a:pt x="290" y="233"/>
                    </a:cubicBezTo>
                    <a:cubicBezTo>
                      <a:pt x="275" y="233"/>
                      <a:pt x="263" y="245"/>
                      <a:pt x="263" y="260"/>
                    </a:cubicBezTo>
                    <a:close/>
                    <a:moveTo>
                      <a:pt x="123" y="258"/>
                    </a:moveTo>
                    <a:cubicBezTo>
                      <a:pt x="123" y="270"/>
                      <a:pt x="132" y="279"/>
                      <a:pt x="144" y="279"/>
                    </a:cubicBezTo>
                    <a:cubicBezTo>
                      <a:pt x="156" y="279"/>
                      <a:pt x="165" y="270"/>
                      <a:pt x="165" y="258"/>
                    </a:cubicBezTo>
                    <a:cubicBezTo>
                      <a:pt x="165" y="246"/>
                      <a:pt x="156" y="236"/>
                      <a:pt x="144" y="236"/>
                    </a:cubicBezTo>
                    <a:cubicBezTo>
                      <a:pt x="132" y="236"/>
                      <a:pt x="123" y="246"/>
                      <a:pt x="123" y="258"/>
                    </a:cubicBezTo>
                    <a:close/>
                    <a:moveTo>
                      <a:pt x="32" y="170"/>
                    </a:moveTo>
                    <a:cubicBezTo>
                      <a:pt x="32" y="184"/>
                      <a:pt x="44" y="196"/>
                      <a:pt x="59" y="196"/>
                    </a:cubicBezTo>
                    <a:cubicBezTo>
                      <a:pt x="73" y="196"/>
                      <a:pt x="85" y="184"/>
                      <a:pt x="85" y="170"/>
                    </a:cubicBezTo>
                    <a:cubicBezTo>
                      <a:pt x="85" y="155"/>
                      <a:pt x="73" y="143"/>
                      <a:pt x="59" y="143"/>
                    </a:cubicBezTo>
                    <a:cubicBezTo>
                      <a:pt x="44" y="143"/>
                      <a:pt x="32" y="155"/>
                      <a:pt x="32" y="170"/>
                    </a:cubicBezTo>
                    <a:close/>
                    <a:moveTo>
                      <a:pt x="133" y="74"/>
                    </a:moveTo>
                    <a:cubicBezTo>
                      <a:pt x="133" y="88"/>
                      <a:pt x="145" y="100"/>
                      <a:pt x="160" y="100"/>
                    </a:cubicBezTo>
                    <a:cubicBezTo>
                      <a:pt x="175" y="100"/>
                      <a:pt x="187" y="88"/>
                      <a:pt x="187" y="74"/>
                    </a:cubicBezTo>
                    <a:cubicBezTo>
                      <a:pt x="187" y="59"/>
                      <a:pt x="175" y="47"/>
                      <a:pt x="160" y="47"/>
                    </a:cubicBezTo>
                    <a:cubicBezTo>
                      <a:pt x="145" y="47"/>
                      <a:pt x="133" y="59"/>
                      <a:pt x="133" y="74"/>
                    </a:cubicBezTo>
                    <a:close/>
                    <a:moveTo>
                      <a:pt x="176" y="95"/>
                    </a:moveTo>
                    <a:cubicBezTo>
                      <a:pt x="214" y="143"/>
                      <a:pt x="214" y="143"/>
                      <a:pt x="214" y="143"/>
                    </a:cubicBezTo>
                    <a:moveTo>
                      <a:pt x="274" y="238"/>
                    </a:moveTo>
                    <a:cubicBezTo>
                      <a:pt x="256" y="211"/>
                      <a:pt x="256" y="211"/>
                      <a:pt x="256" y="211"/>
                    </a:cubicBezTo>
                    <a:moveTo>
                      <a:pt x="161" y="245"/>
                    </a:moveTo>
                    <a:cubicBezTo>
                      <a:pt x="208" y="204"/>
                      <a:pt x="208" y="204"/>
                      <a:pt x="208" y="204"/>
                    </a:cubicBezTo>
                    <a:moveTo>
                      <a:pt x="85" y="173"/>
                    </a:moveTo>
                    <a:cubicBezTo>
                      <a:pt x="196" y="176"/>
                      <a:pt x="196" y="176"/>
                      <a:pt x="196" y="176"/>
                    </a:cubicBezTo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110" name="Title 1">
                <a:extLst>
                  <a:ext uri="{FF2B5EF4-FFF2-40B4-BE49-F238E27FC236}">
                    <a16:creationId xmlns:a16="http://schemas.microsoft.com/office/drawing/2014/main" id="{C4122352-B2B7-478A-81D7-83570E5373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8748" y="4461590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kubelet</a:t>
                </a:r>
                <a:endParaRPr lang="en-US" sz="8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86708F1-5699-44EE-9D1D-CF454838B59F}"/>
                </a:ext>
              </a:extLst>
            </p:cNvPr>
            <p:cNvGrpSpPr/>
            <p:nvPr/>
          </p:nvGrpSpPr>
          <p:grpSpPr>
            <a:xfrm>
              <a:off x="3525626" y="5839571"/>
              <a:ext cx="589663" cy="691771"/>
              <a:chOff x="9860544" y="4461590"/>
              <a:chExt cx="601487" cy="705643"/>
            </a:xfrm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6DD418F5-8907-44A8-91D8-6C39EA45696F}"/>
                  </a:ext>
                </a:extLst>
              </p:cNvPr>
              <p:cNvSpPr/>
              <p:nvPr/>
            </p:nvSpPr>
            <p:spPr bwMode="auto">
              <a:xfrm>
                <a:off x="9894764" y="4633644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99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13" name="Move_E7C2" title="Icon of four arrows pointing away from eachother">
                <a:extLst>
                  <a:ext uri="{FF2B5EF4-FFF2-40B4-BE49-F238E27FC236}">
                    <a16:creationId xmlns:a16="http://schemas.microsoft.com/office/drawing/2014/main" id="{373DE0D8-F474-4AFB-A215-A332D10CE36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998469" y="4737309"/>
                <a:ext cx="326178" cy="326259"/>
              </a:xfrm>
              <a:custGeom>
                <a:avLst/>
                <a:gdLst>
                  <a:gd name="T0" fmla="*/ 736 w 3999"/>
                  <a:gd name="T1" fmla="*/ 2737 h 4000"/>
                  <a:gd name="T2" fmla="*/ 0 w 3999"/>
                  <a:gd name="T3" fmla="*/ 2001 h 4000"/>
                  <a:gd name="T4" fmla="*/ 736 w 3999"/>
                  <a:gd name="T5" fmla="*/ 1264 h 4000"/>
                  <a:gd name="T6" fmla="*/ 86 w 3999"/>
                  <a:gd name="T7" fmla="*/ 2001 h 4000"/>
                  <a:gd name="T8" fmla="*/ 1264 w 3999"/>
                  <a:gd name="T9" fmla="*/ 2001 h 4000"/>
                  <a:gd name="T10" fmla="*/ 1264 w 3999"/>
                  <a:gd name="T11" fmla="*/ 3265 h 4000"/>
                  <a:gd name="T12" fmla="*/ 2000 w 3999"/>
                  <a:gd name="T13" fmla="*/ 4000 h 4000"/>
                  <a:gd name="T14" fmla="*/ 2735 w 3999"/>
                  <a:gd name="T15" fmla="*/ 3265 h 4000"/>
                  <a:gd name="T16" fmla="*/ 2000 w 3999"/>
                  <a:gd name="T17" fmla="*/ 3915 h 4000"/>
                  <a:gd name="T18" fmla="*/ 2000 w 3999"/>
                  <a:gd name="T19" fmla="*/ 2737 h 4000"/>
                  <a:gd name="T20" fmla="*/ 3264 w 3999"/>
                  <a:gd name="T21" fmla="*/ 2737 h 4000"/>
                  <a:gd name="T22" fmla="*/ 3999 w 3999"/>
                  <a:gd name="T23" fmla="*/ 2001 h 4000"/>
                  <a:gd name="T24" fmla="*/ 3264 w 3999"/>
                  <a:gd name="T25" fmla="*/ 1264 h 4000"/>
                  <a:gd name="T26" fmla="*/ 3913 w 3999"/>
                  <a:gd name="T27" fmla="*/ 2001 h 4000"/>
                  <a:gd name="T28" fmla="*/ 2735 w 3999"/>
                  <a:gd name="T29" fmla="*/ 2001 h 4000"/>
                  <a:gd name="T30" fmla="*/ 2735 w 3999"/>
                  <a:gd name="T31" fmla="*/ 736 h 4000"/>
                  <a:gd name="T32" fmla="*/ 2000 w 3999"/>
                  <a:gd name="T33" fmla="*/ 0 h 4000"/>
                  <a:gd name="T34" fmla="*/ 1264 w 3999"/>
                  <a:gd name="T35" fmla="*/ 736 h 4000"/>
                  <a:gd name="T36" fmla="*/ 2000 w 3999"/>
                  <a:gd name="T37" fmla="*/ 86 h 4000"/>
                  <a:gd name="T38" fmla="*/ 2000 w 3999"/>
                  <a:gd name="T39" fmla="*/ 1264 h 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99" h="4000">
                    <a:moveTo>
                      <a:pt x="736" y="2737"/>
                    </a:moveTo>
                    <a:lnTo>
                      <a:pt x="0" y="2001"/>
                    </a:lnTo>
                    <a:lnTo>
                      <a:pt x="736" y="1264"/>
                    </a:lnTo>
                    <a:moveTo>
                      <a:pt x="86" y="2001"/>
                    </a:moveTo>
                    <a:lnTo>
                      <a:pt x="1264" y="2001"/>
                    </a:lnTo>
                    <a:moveTo>
                      <a:pt x="1264" y="3265"/>
                    </a:moveTo>
                    <a:lnTo>
                      <a:pt x="2000" y="4000"/>
                    </a:lnTo>
                    <a:lnTo>
                      <a:pt x="2735" y="3265"/>
                    </a:lnTo>
                    <a:moveTo>
                      <a:pt x="2000" y="3915"/>
                    </a:moveTo>
                    <a:lnTo>
                      <a:pt x="2000" y="2737"/>
                    </a:lnTo>
                    <a:moveTo>
                      <a:pt x="3264" y="2737"/>
                    </a:moveTo>
                    <a:lnTo>
                      <a:pt x="3999" y="2001"/>
                    </a:lnTo>
                    <a:lnTo>
                      <a:pt x="3264" y="1264"/>
                    </a:lnTo>
                    <a:moveTo>
                      <a:pt x="3913" y="2001"/>
                    </a:moveTo>
                    <a:lnTo>
                      <a:pt x="2735" y="2001"/>
                    </a:lnTo>
                    <a:moveTo>
                      <a:pt x="2735" y="736"/>
                    </a:moveTo>
                    <a:lnTo>
                      <a:pt x="2000" y="0"/>
                    </a:lnTo>
                    <a:lnTo>
                      <a:pt x="1264" y="736"/>
                    </a:lnTo>
                    <a:moveTo>
                      <a:pt x="2000" y="86"/>
                    </a:moveTo>
                    <a:lnTo>
                      <a:pt x="2000" y="1264"/>
                    </a:lnTo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14" name="Title 1">
                <a:extLst>
                  <a:ext uri="{FF2B5EF4-FFF2-40B4-BE49-F238E27FC236}">
                    <a16:creationId xmlns:a16="http://schemas.microsoft.com/office/drawing/2014/main" id="{C78BB7E5-2777-40D5-AFE8-0ED47B5ECC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0544" y="4461590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kube</a:t>
                </a: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-proxy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E080117-2907-40A3-83FB-B174C1F2373B}"/>
                </a:ext>
              </a:extLst>
            </p:cNvPr>
            <p:cNvGrpSpPr/>
            <p:nvPr/>
          </p:nvGrpSpPr>
          <p:grpSpPr>
            <a:xfrm>
              <a:off x="2148909" y="4891852"/>
              <a:ext cx="2508391" cy="1757001"/>
              <a:chOff x="4931505" y="5765939"/>
              <a:chExt cx="2558690" cy="1792232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66F42EED-6620-4294-9B18-8B84DDDDA38D}"/>
                  </a:ext>
                </a:extLst>
              </p:cNvPr>
              <p:cNvSpPr/>
              <p:nvPr/>
            </p:nvSpPr>
            <p:spPr bwMode="auto">
              <a:xfrm>
                <a:off x="4931505" y="5941630"/>
                <a:ext cx="2558690" cy="1616541"/>
              </a:xfrm>
              <a:prstGeom prst="roundRect">
                <a:avLst>
                  <a:gd name="adj" fmla="val 3125"/>
                </a:avLst>
              </a:prstGeom>
              <a:solidFill>
                <a:srgbClr val="FCFDFE">
                  <a:alpha val="2000"/>
                </a:srgbClr>
              </a:solidFill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 dirty="0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17" name="Title 1">
                <a:extLst>
                  <a:ext uri="{FF2B5EF4-FFF2-40B4-BE49-F238E27FC236}">
                    <a16:creationId xmlns:a16="http://schemas.microsoft.com/office/drawing/2014/main" id="{C39EEAE8-1C48-4C7A-8EEA-00F1128343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VM</a:t>
                </a: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4BAE3D9-8D91-4CF9-9332-37572D16FF52}"/>
              </a:ext>
            </a:extLst>
          </p:cNvPr>
          <p:cNvGrpSpPr/>
          <p:nvPr/>
        </p:nvGrpSpPr>
        <p:grpSpPr>
          <a:xfrm>
            <a:off x="9350149" y="4774155"/>
            <a:ext cx="2558327" cy="1791978"/>
            <a:chOff x="2148909" y="4891852"/>
            <a:chExt cx="2508391" cy="1757001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6626128-29D0-4B4F-9985-F97CDA2DF86A}"/>
                </a:ext>
              </a:extLst>
            </p:cNvPr>
            <p:cNvGrpSpPr/>
            <p:nvPr/>
          </p:nvGrpSpPr>
          <p:grpSpPr>
            <a:xfrm>
              <a:off x="2314387" y="5097320"/>
              <a:ext cx="949124" cy="708248"/>
              <a:chOff x="4931506" y="5765939"/>
              <a:chExt cx="968156" cy="722450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9DC417A0-0004-46E0-A7A3-76217A8262FA}"/>
                  </a:ext>
                </a:extLst>
              </p:cNvPr>
              <p:cNvSpPr/>
              <p:nvPr/>
            </p:nvSpPr>
            <p:spPr bwMode="auto">
              <a:xfrm>
                <a:off x="4931506" y="5941630"/>
                <a:ext cx="968156" cy="546759"/>
              </a:xfrm>
              <a:prstGeom prst="roundRect">
                <a:avLst>
                  <a:gd name="adj" fmla="val 3125"/>
                </a:avLst>
              </a:prstGeom>
              <a:noFill/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46" name="Title 1">
                <a:extLst>
                  <a:ext uri="{FF2B5EF4-FFF2-40B4-BE49-F238E27FC236}">
                    <a16:creationId xmlns:a16="http://schemas.microsoft.com/office/drawing/2014/main" id="{ED5BB8FF-F176-4B3B-A498-4A4C6EADF7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Docker</a:t>
                </a:r>
              </a:p>
            </p:txBody>
          </p:sp>
          <p:sp>
            <p:nvSpPr>
              <p:cNvPr id="147" name="Title 1">
                <a:extLst>
                  <a:ext uri="{FF2B5EF4-FFF2-40B4-BE49-F238E27FC236}">
                    <a16:creationId xmlns:a16="http://schemas.microsoft.com/office/drawing/2014/main" id="{E18D760E-D790-449A-A248-353D9A48D8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4841" y="5992012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Pods</a:t>
                </a: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B301875D-B68F-4C3B-BAD1-6F42C520DABE}"/>
                  </a:ext>
                </a:extLst>
              </p:cNvPr>
              <p:cNvGrpSpPr/>
              <p:nvPr/>
            </p:nvGrpSpPr>
            <p:grpSpPr>
              <a:xfrm>
                <a:off x="5078564" y="6178579"/>
                <a:ext cx="674040" cy="200439"/>
                <a:chOff x="8773830" y="4177977"/>
                <a:chExt cx="757312" cy="225202"/>
              </a:xfrm>
            </p:grpSpPr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528E6050-010A-422C-A004-F6F070108494}"/>
                    </a:ext>
                  </a:extLst>
                </p:cNvPr>
                <p:cNvSpPr/>
                <p:nvPr/>
              </p:nvSpPr>
              <p:spPr>
                <a:xfrm>
                  <a:off x="877383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80890095-468F-4133-B9A1-315F9DD8D291}"/>
                    </a:ext>
                  </a:extLst>
                </p:cNvPr>
                <p:cNvSpPr/>
                <p:nvPr/>
              </p:nvSpPr>
              <p:spPr>
                <a:xfrm>
                  <a:off x="904974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B9AD0AB1-73D6-4832-9CA3-C72B45E6E310}"/>
                    </a:ext>
                  </a:extLst>
                </p:cNvPr>
                <p:cNvSpPr/>
                <p:nvPr/>
              </p:nvSpPr>
              <p:spPr>
                <a:xfrm>
                  <a:off x="932565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764D372-A184-4DB3-9F1B-B8B9771F3B52}"/>
                </a:ext>
              </a:extLst>
            </p:cNvPr>
            <p:cNvGrpSpPr/>
            <p:nvPr/>
          </p:nvGrpSpPr>
          <p:grpSpPr>
            <a:xfrm>
              <a:off x="3536700" y="5097320"/>
              <a:ext cx="949124" cy="708248"/>
              <a:chOff x="4931506" y="5765939"/>
              <a:chExt cx="968156" cy="722450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659FC9D-A961-4BAB-9D21-581FBA067E18}"/>
                  </a:ext>
                </a:extLst>
              </p:cNvPr>
              <p:cNvSpPr/>
              <p:nvPr/>
            </p:nvSpPr>
            <p:spPr bwMode="auto">
              <a:xfrm>
                <a:off x="4931506" y="5941630"/>
                <a:ext cx="968156" cy="546759"/>
              </a:xfrm>
              <a:prstGeom prst="roundRect">
                <a:avLst>
                  <a:gd name="adj" fmla="val 3125"/>
                </a:avLst>
              </a:prstGeom>
              <a:solidFill>
                <a:srgbClr val="FCFDFE">
                  <a:alpha val="2000"/>
                </a:srgbClr>
              </a:solidFill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39" name="Title 1">
                <a:extLst>
                  <a:ext uri="{FF2B5EF4-FFF2-40B4-BE49-F238E27FC236}">
                    <a16:creationId xmlns:a16="http://schemas.microsoft.com/office/drawing/2014/main" id="{055D73AC-95D4-45BA-A895-4A828307CF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Docker</a:t>
                </a:r>
              </a:p>
            </p:txBody>
          </p:sp>
          <p:sp>
            <p:nvSpPr>
              <p:cNvPr id="140" name="Title 1">
                <a:extLst>
                  <a:ext uri="{FF2B5EF4-FFF2-40B4-BE49-F238E27FC236}">
                    <a16:creationId xmlns:a16="http://schemas.microsoft.com/office/drawing/2014/main" id="{C561A5C8-5F56-41D3-B1AB-22128E1098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4841" y="5992012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Pods</a:t>
                </a: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3E987D18-9FEE-42FE-9381-DC713F5A7881}"/>
                  </a:ext>
                </a:extLst>
              </p:cNvPr>
              <p:cNvGrpSpPr/>
              <p:nvPr/>
            </p:nvGrpSpPr>
            <p:grpSpPr>
              <a:xfrm>
                <a:off x="5078564" y="6178579"/>
                <a:ext cx="674040" cy="200439"/>
                <a:chOff x="8773830" y="4177977"/>
                <a:chExt cx="757312" cy="225202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70AA10FD-C51F-4F42-A606-1C196D3B3FA5}"/>
                    </a:ext>
                  </a:extLst>
                </p:cNvPr>
                <p:cNvSpPr/>
                <p:nvPr/>
              </p:nvSpPr>
              <p:spPr>
                <a:xfrm>
                  <a:off x="877383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AA6C25DF-C84E-402E-A479-506744A3692E}"/>
                    </a:ext>
                  </a:extLst>
                </p:cNvPr>
                <p:cNvSpPr/>
                <p:nvPr/>
              </p:nvSpPr>
              <p:spPr>
                <a:xfrm>
                  <a:off x="904974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7F736A4E-5ECD-4D71-B562-3F8BB079FCB4}"/>
                    </a:ext>
                  </a:extLst>
                </p:cNvPr>
                <p:cNvSpPr/>
                <p:nvPr/>
              </p:nvSpPr>
              <p:spPr>
                <a:xfrm>
                  <a:off x="932565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D5F2EF9-0405-4BE3-BF13-AAA9BB0B39D6}"/>
                </a:ext>
              </a:extLst>
            </p:cNvPr>
            <p:cNvGrpSpPr/>
            <p:nvPr/>
          </p:nvGrpSpPr>
          <p:grpSpPr>
            <a:xfrm>
              <a:off x="2733247" y="5828395"/>
              <a:ext cx="589663" cy="691771"/>
              <a:chOff x="8858748" y="4461590"/>
              <a:chExt cx="601487" cy="705643"/>
            </a:xfrm>
          </p:grpSpPr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C020B9A0-B241-4895-B3D3-9CFAD47A61EC}"/>
                  </a:ext>
                </a:extLst>
              </p:cNvPr>
              <p:cNvSpPr/>
              <p:nvPr/>
            </p:nvSpPr>
            <p:spPr bwMode="auto">
              <a:xfrm>
                <a:off x="8892968" y="4633644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99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36" name="IoT_Hub" title="Icon of circles connecting to a center circle surrounded by brackets">
                <a:extLst>
                  <a:ext uri="{FF2B5EF4-FFF2-40B4-BE49-F238E27FC236}">
                    <a16:creationId xmlns:a16="http://schemas.microsoft.com/office/drawing/2014/main" id="{40B8BFD0-B0C6-43AA-9054-DD6512312C4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958029" y="4698705"/>
                <a:ext cx="403466" cy="403466"/>
              </a:xfrm>
              <a:custGeom>
                <a:avLst/>
                <a:gdLst>
                  <a:gd name="T0" fmla="*/ 274 w 360"/>
                  <a:gd name="T1" fmla="*/ 0 h 360"/>
                  <a:gd name="T2" fmla="*/ 360 w 360"/>
                  <a:gd name="T3" fmla="*/ 0 h 360"/>
                  <a:gd name="T4" fmla="*/ 360 w 360"/>
                  <a:gd name="T5" fmla="*/ 85 h 360"/>
                  <a:gd name="T6" fmla="*/ 0 w 360"/>
                  <a:gd name="T7" fmla="*/ 275 h 360"/>
                  <a:gd name="T8" fmla="*/ 0 w 360"/>
                  <a:gd name="T9" fmla="*/ 360 h 360"/>
                  <a:gd name="T10" fmla="*/ 85 w 360"/>
                  <a:gd name="T11" fmla="*/ 360 h 360"/>
                  <a:gd name="T12" fmla="*/ 196 w 360"/>
                  <a:gd name="T13" fmla="*/ 176 h 360"/>
                  <a:gd name="T14" fmla="*/ 235 w 360"/>
                  <a:gd name="T15" fmla="*/ 215 h 360"/>
                  <a:gd name="T16" fmla="*/ 274 w 360"/>
                  <a:gd name="T17" fmla="*/ 176 h 360"/>
                  <a:gd name="T18" fmla="*/ 235 w 360"/>
                  <a:gd name="T19" fmla="*/ 137 h 360"/>
                  <a:gd name="T20" fmla="*/ 196 w 360"/>
                  <a:gd name="T21" fmla="*/ 176 h 360"/>
                  <a:gd name="T22" fmla="*/ 263 w 360"/>
                  <a:gd name="T23" fmla="*/ 260 h 360"/>
                  <a:gd name="T24" fmla="*/ 290 w 360"/>
                  <a:gd name="T25" fmla="*/ 286 h 360"/>
                  <a:gd name="T26" fmla="*/ 316 w 360"/>
                  <a:gd name="T27" fmla="*/ 260 h 360"/>
                  <a:gd name="T28" fmla="*/ 290 w 360"/>
                  <a:gd name="T29" fmla="*/ 233 h 360"/>
                  <a:gd name="T30" fmla="*/ 263 w 360"/>
                  <a:gd name="T31" fmla="*/ 260 h 360"/>
                  <a:gd name="T32" fmla="*/ 123 w 360"/>
                  <a:gd name="T33" fmla="*/ 258 h 360"/>
                  <a:gd name="T34" fmla="*/ 144 w 360"/>
                  <a:gd name="T35" fmla="*/ 279 h 360"/>
                  <a:gd name="T36" fmla="*/ 165 w 360"/>
                  <a:gd name="T37" fmla="*/ 258 h 360"/>
                  <a:gd name="T38" fmla="*/ 144 w 360"/>
                  <a:gd name="T39" fmla="*/ 236 h 360"/>
                  <a:gd name="T40" fmla="*/ 123 w 360"/>
                  <a:gd name="T41" fmla="*/ 258 h 360"/>
                  <a:gd name="T42" fmla="*/ 32 w 360"/>
                  <a:gd name="T43" fmla="*/ 170 h 360"/>
                  <a:gd name="T44" fmla="*/ 59 w 360"/>
                  <a:gd name="T45" fmla="*/ 196 h 360"/>
                  <a:gd name="T46" fmla="*/ 85 w 360"/>
                  <a:gd name="T47" fmla="*/ 170 h 360"/>
                  <a:gd name="T48" fmla="*/ 59 w 360"/>
                  <a:gd name="T49" fmla="*/ 143 h 360"/>
                  <a:gd name="T50" fmla="*/ 32 w 360"/>
                  <a:gd name="T51" fmla="*/ 170 h 360"/>
                  <a:gd name="T52" fmla="*/ 133 w 360"/>
                  <a:gd name="T53" fmla="*/ 74 h 360"/>
                  <a:gd name="T54" fmla="*/ 160 w 360"/>
                  <a:gd name="T55" fmla="*/ 100 h 360"/>
                  <a:gd name="T56" fmla="*/ 187 w 360"/>
                  <a:gd name="T57" fmla="*/ 74 h 360"/>
                  <a:gd name="T58" fmla="*/ 160 w 360"/>
                  <a:gd name="T59" fmla="*/ 47 h 360"/>
                  <a:gd name="T60" fmla="*/ 133 w 360"/>
                  <a:gd name="T61" fmla="*/ 74 h 360"/>
                  <a:gd name="T62" fmla="*/ 176 w 360"/>
                  <a:gd name="T63" fmla="*/ 95 h 360"/>
                  <a:gd name="T64" fmla="*/ 214 w 360"/>
                  <a:gd name="T65" fmla="*/ 143 h 360"/>
                  <a:gd name="T66" fmla="*/ 274 w 360"/>
                  <a:gd name="T67" fmla="*/ 238 h 360"/>
                  <a:gd name="T68" fmla="*/ 256 w 360"/>
                  <a:gd name="T69" fmla="*/ 211 h 360"/>
                  <a:gd name="T70" fmla="*/ 161 w 360"/>
                  <a:gd name="T71" fmla="*/ 245 h 360"/>
                  <a:gd name="T72" fmla="*/ 208 w 360"/>
                  <a:gd name="T73" fmla="*/ 204 h 360"/>
                  <a:gd name="T74" fmla="*/ 85 w 360"/>
                  <a:gd name="T75" fmla="*/ 173 h 360"/>
                  <a:gd name="T76" fmla="*/ 196 w 360"/>
                  <a:gd name="T77" fmla="*/ 176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0" h="360">
                    <a:moveTo>
                      <a:pt x="274" y="0"/>
                    </a:move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85"/>
                      <a:pt x="360" y="85"/>
                      <a:pt x="360" y="85"/>
                    </a:cubicBezTo>
                    <a:moveTo>
                      <a:pt x="0" y="275"/>
                    </a:moveTo>
                    <a:cubicBezTo>
                      <a:pt x="0" y="360"/>
                      <a:pt x="0" y="360"/>
                      <a:pt x="0" y="360"/>
                    </a:cubicBezTo>
                    <a:cubicBezTo>
                      <a:pt x="85" y="360"/>
                      <a:pt x="85" y="360"/>
                      <a:pt x="85" y="360"/>
                    </a:cubicBezTo>
                    <a:moveTo>
                      <a:pt x="196" y="176"/>
                    </a:moveTo>
                    <a:cubicBezTo>
                      <a:pt x="196" y="198"/>
                      <a:pt x="213" y="215"/>
                      <a:pt x="235" y="215"/>
                    </a:cubicBezTo>
                    <a:cubicBezTo>
                      <a:pt x="256" y="215"/>
                      <a:pt x="274" y="198"/>
                      <a:pt x="274" y="176"/>
                    </a:cubicBezTo>
                    <a:cubicBezTo>
                      <a:pt x="274" y="155"/>
                      <a:pt x="256" y="137"/>
                      <a:pt x="235" y="137"/>
                    </a:cubicBezTo>
                    <a:cubicBezTo>
                      <a:pt x="213" y="137"/>
                      <a:pt x="196" y="155"/>
                      <a:pt x="196" y="176"/>
                    </a:cubicBezTo>
                    <a:close/>
                    <a:moveTo>
                      <a:pt x="263" y="260"/>
                    </a:moveTo>
                    <a:cubicBezTo>
                      <a:pt x="263" y="274"/>
                      <a:pt x="275" y="286"/>
                      <a:pt x="290" y="286"/>
                    </a:cubicBezTo>
                    <a:cubicBezTo>
                      <a:pt x="304" y="286"/>
                      <a:pt x="316" y="274"/>
                      <a:pt x="316" y="260"/>
                    </a:cubicBezTo>
                    <a:cubicBezTo>
                      <a:pt x="316" y="245"/>
                      <a:pt x="304" y="233"/>
                      <a:pt x="290" y="233"/>
                    </a:cubicBezTo>
                    <a:cubicBezTo>
                      <a:pt x="275" y="233"/>
                      <a:pt x="263" y="245"/>
                      <a:pt x="263" y="260"/>
                    </a:cubicBezTo>
                    <a:close/>
                    <a:moveTo>
                      <a:pt x="123" y="258"/>
                    </a:moveTo>
                    <a:cubicBezTo>
                      <a:pt x="123" y="270"/>
                      <a:pt x="132" y="279"/>
                      <a:pt x="144" y="279"/>
                    </a:cubicBezTo>
                    <a:cubicBezTo>
                      <a:pt x="156" y="279"/>
                      <a:pt x="165" y="270"/>
                      <a:pt x="165" y="258"/>
                    </a:cubicBezTo>
                    <a:cubicBezTo>
                      <a:pt x="165" y="246"/>
                      <a:pt x="156" y="236"/>
                      <a:pt x="144" y="236"/>
                    </a:cubicBezTo>
                    <a:cubicBezTo>
                      <a:pt x="132" y="236"/>
                      <a:pt x="123" y="246"/>
                      <a:pt x="123" y="258"/>
                    </a:cubicBezTo>
                    <a:close/>
                    <a:moveTo>
                      <a:pt x="32" y="170"/>
                    </a:moveTo>
                    <a:cubicBezTo>
                      <a:pt x="32" y="184"/>
                      <a:pt x="44" y="196"/>
                      <a:pt x="59" y="196"/>
                    </a:cubicBezTo>
                    <a:cubicBezTo>
                      <a:pt x="73" y="196"/>
                      <a:pt x="85" y="184"/>
                      <a:pt x="85" y="170"/>
                    </a:cubicBezTo>
                    <a:cubicBezTo>
                      <a:pt x="85" y="155"/>
                      <a:pt x="73" y="143"/>
                      <a:pt x="59" y="143"/>
                    </a:cubicBezTo>
                    <a:cubicBezTo>
                      <a:pt x="44" y="143"/>
                      <a:pt x="32" y="155"/>
                      <a:pt x="32" y="170"/>
                    </a:cubicBezTo>
                    <a:close/>
                    <a:moveTo>
                      <a:pt x="133" y="74"/>
                    </a:moveTo>
                    <a:cubicBezTo>
                      <a:pt x="133" y="88"/>
                      <a:pt x="145" y="100"/>
                      <a:pt x="160" y="100"/>
                    </a:cubicBezTo>
                    <a:cubicBezTo>
                      <a:pt x="175" y="100"/>
                      <a:pt x="187" y="88"/>
                      <a:pt x="187" y="74"/>
                    </a:cubicBezTo>
                    <a:cubicBezTo>
                      <a:pt x="187" y="59"/>
                      <a:pt x="175" y="47"/>
                      <a:pt x="160" y="47"/>
                    </a:cubicBezTo>
                    <a:cubicBezTo>
                      <a:pt x="145" y="47"/>
                      <a:pt x="133" y="59"/>
                      <a:pt x="133" y="74"/>
                    </a:cubicBezTo>
                    <a:close/>
                    <a:moveTo>
                      <a:pt x="176" y="95"/>
                    </a:moveTo>
                    <a:cubicBezTo>
                      <a:pt x="214" y="143"/>
                      <a:pt x="214" y="143"/>
                      <a:pt x="214" y="143"/>
                    </a:cubicBezTo>
                    <a:moveTo>
                      <a:pt x="274" y="238"/>
                    </a:moveTo>
                    <a:cubicBezTo>
                      <a:pt x="256" y="211"/>
                      <a:pt x="256" y="211"/>
                      <a:pt x="256" y="211"/>
                    </a:cubicBezTo>
                    <a:moveTo>
                      <a:pt x="161" y="245"/>
                    </a:moveTo>
                    <a:cubicBezTo>
                      <a:pt x="208" y="204"/>
                      <a:pt x="208" y="204"/>
                      <a:pt x="208" y="204"/>
                    </a:cubicBezTo>
                    <a:moveTo>
                      <a:pt x="85" y="173"/>
                    </a:moveTo>
                    <a:cubicBezTo>
                      <a:pt x="196" y="176"/>
                      <a:pt x="196" y="176"/>
                      <a:pt x="196" y="176"/>
                    </a:cubicBezTo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137" name="Title 1">
                <a:extLst>
                  <a:ext uri="{FF2B5EF4-FFF2-40B4-BE49-F238E27FC236}">
                    <a16:creationId xmlns:a16="http://schemas.microsoft.com/office/drawing/2014/main" id="{43A0994C-A114-478A-A1B2-E94A8EA9C4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8748" y="4461590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kubelet</a:t>
                </a:r>
                <a:endParaRPr lang="en-US" sz="8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0EC8677-ADA2-4842-ACE6-B2DA785106B9}"/>
                </a:ext>
              </a:extLst>
            </p:cNvPr>
            <p:cNvGrpSpPr/>
            <p:nvPr/>
          </p:nvGrpSpPr>
          <p:grpSpPr>
            <a:xfrm>
              <a:off x="3525626" y="5839571"/>
              <a:ext cx="589663" cy="691771"/>
              <a:chOff x="9860544" y="4461590"/>
              <a:chExt cx="601487" cy="705643"/>
            </a:xfrm>
          </p:grpSpPr>
          <p:sp>
            <p:nvSpPr>
              <p:cNvPr id="132" name="Rectangle: Rounded Corners 131">
                <a:extLst>
                  <a:ext uri="{FF2B5EF4-FFF2-40B4-BE49-F238E27FC236}">
                    <a16:creationId xmlns:a16="http://schemas.microsoft.com/office/drawing/2014/main" id="{1BE2E0B6-BFF0-4E5B-87F2-864127FBCF4E}"/>
                  </a:ext>
                </a:extLst>
              </p:cNvPr>
              <p:cNvSpPr/>
              <p:nvPr/>
            </p:nvSpPr>
            <p:spPr bwMode="auto">
              <a:xfrm>
                <a:off x="9894764" y="4633644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99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33" name="Move_E7C2" title="Icon of four arrows pointing away from eachother">
                <a:extLst>
                  <a:ext uri="{FF2B5EF4-FFF2-40B4-BE49-F238E27FC236}">
                    <a16:creationId xmlns:a16="http://schemas.microsoft.com/office/drawing/2014/main" id="{31EF0D29-1F08-4005-A6E1-7218131BCEA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998469" y="4737309"/>
                <a:ext cx="326178" cy="326259"/>
              </a:xfrm>
              <a:custGeom>
                <a:avLst/>
                <a:gdLst>
                  <a:gd name="T0" fmla="*/ 736 w 3999"/>
                  <a:gd name="T1" fmla="*/ 2737 h 4000"/>
                  <a:gd name="T2" fmla="*/ 0 w 3999"/>
                  <a:gd name="T3" fmla="*/ 2001 h 4000"/>
                  <a:gd name="T4" fmla="*/ 736 w 3999"/>
                  <a:gd name="T5" fmla="*/ 1264 h 4000"/>
                  <a:gd name="T6" fmla="*/ 86 w 3999"/>
                  <a:gd name="T7" fmla="*/ 2001 h 4000"/>
                  <a:gd name="T8" fmla="*/ 1264 w 3999"/>
                  <a:gd name="T9" fmla="*/ 2001 h 4000"/>
                  <a:gd name="T10" fmla="*/ 1264 w 3999"/>
                  <a:gd name="T11" fmla="*/ 3265 h 4000"/>
                  <a:gd name="T12" fmla="*/ 2000 w 3999"/>
                  <a:gd name="T13" fmla="*/ 4000 h 4000"/>
                  <a:gd name="T14" fmla="*/ 2735 w 3999"/>
                  <a:gd name="T15" fmla="*/ 3265 h 4000"/>
                  <a:gd name="T16" fmla="*/ 2000 w 3999"/>
                  <a:gd name="T17" fmla="*/ 3915 h 4000"/>
                  <a:gd name="T18" fmla="*/ 2000 w 3999"/>
                  <a:gd name="T19" fmla="*/ 2737 h 4000"/>
                  <a:gd name="T20" fmla="*/ 3264 w 3999"/>
                  <a:gd name="T21" fmla="*/ 2737 h 4000"/>
                  <a:gd name="T22" fmla="*/ 3999 w 3999"/>
                  <a:gd name="T23" fmla="*/ 2001 h 4000"/>
                  <a:gd name="T24" fmla="*/ 3264 w 3999"/>
                  <a:gd name="T25" fmla="*/ 1264 h 4000"/>
                  <a:gd name="T26" fmla="*/ 3913 w 3999"/>
                  <a:gd name="T27" fmla="*/ 2001 h 4000"/>
                  <a:gd name="T28" fmla="*/ 2735 w 3999"/>
                  <a:gd name="T29" fmla="*/ 2001 h 4000"/>
                  <a:gd name="T30" fmla="*/ 2735 w 3999"/>
                  <a:gd name="T31" fmla="*/ 736 h 4000"/>
                  <a:gd name="T32" fmla="*/ 2000 w 3999"/>
                  <a:gd name="T33" fmla="*/ 0 h 4000"/>
                  <a:gd name="T34" fmla="*/ 1264 w 3999"/>
                  <a:gd name="T35" fmla="*/ 736 h 4000"/>
                  <a:gd name="T36" fmla="*/ 2000 w 3999"/>
                  <a:gd name="T37" fmla="*/ 86 h 4000"/>
                  <a:gd name="T38" fmla="*/ 2000 w 3999"/>
                  <a:gd name="T39" fmla="*/ 1264 h 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99" h="4000">
                    <a:moveTo>
                      <a:pt x="736" y="2737"/>
                    </a:moveTo>
                    <a:lnTo>
                      <a:pt x="0" y="2001"/>
                    </a:lnTo>
                    <a:lnTo>
                      <a:pt x="736" y="1264"/>
                    </a:lnTo>
                    <a:moveTo>
                      <a:pt x="86" y="2001"/>
                    </a:moveTo>
                    <a:lnTo>
                      <a:pt x="1264" y="2001"/>
                    </a:lnTo>
                    <a:moveTo>
                      <a:pt x="1264" y="3265"/>
                    </a:moveTo>
                    <a:lnTo>
                      <a:pt x="2000" y="4000"/>
                    </a:lnTo>
                    <a:lnTo>
                      <a:pt x="2735" y="3265"/>
                    </a:lnTo>
                    <a:moveTo>
                      <a:pt x="2000" y="3915"/>
                    </a:moveTo>
                    <a:lnTo>
                      <a:pt x="2000" y="2737"/>
                    </a:lnTo>
                    <a:moveTo>
                      <a:pt x="3264" y="2737"/>
                    </a:moveTo>
                    <a:lnTo>
                      <a:pt x="3999" y="2001"/>
                    </a:lnTo>
                    <a:lnTo>
                      <a:pt x="3264" y="1264"/>
                    </a:lnTo>
                    <a:moveTo>
                      <a:pt x="3913" y="2001"/>
                    </a:moveTo>
                    <a:lnTo>
                      <a:pt x="2735" y="2001"/>
                    </a:lnTo>
                    <a:moveTo>
                      <a:pt x="2735" y="736"/>
                    </a:moveTo>
                    <a:lnTo>
                      <a:pt x="2000" y="0"/>
                    </a:lnTo>
                    <a:lnTo>
                      <a:pt x="1264" y="736"/>
                    </a:lnTo>
                    <a:moveTo>
                      <a:pt x="2000" y="86"/>
                    </a:moveTo>
                    <a:lnTo>
                      <a:pt x="2000" y="1264"/>
                    </a:lnTo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34" name="Title 1">
                <a:extLst>
                  <a:ext uri="{FF2B5EF4-FFF2-40B4-BE49-F238E27FC236}">
                    <a16:creationId xmlns:a16="http://schemas.microsoft.com/office/drawing/2014/main" id="{D035D315-EA20-49F9-A42B-262D94CA5A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0544" y="4461590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kube</a:t>
                </a: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-proxy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D39D0A0-83D1-4EF3-BC49-029E005E393E}"/>
                </a:ext>
              </a:extLst>
            </p:cNvPr>
            <p:cNvGrpSpPr/>
            <p:nvPr/>
          </p:nvGrpSpPr>
          <p:grpSpPr>
            <a:xfrm>
              <a:off x="2148909" y="4891852"/>
              <a:ext cx="2508391" cy="1757001"/>
              <a:chOff x="4931505" y="5765939"/>
              <a:chExt cx="2558690" cy="1792232"/>
            </a:xfrm>
          </p:grpSpPr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A8B2523B-69EA-406D-A381-45827AED3A99}"/>
                  </a:ext>
                </a:extLst>
              </p:cNvPr>
              <p:cNvSpPr/>
              <p:nvPr/>
            </p:nvSpPr>
            <p:spPr bwMode="auto">
              <a:xfrm>
                <a:off x="4931505" y="5941630"/>
                <a:ext cx="2558690" cy="1616541"/>
              </a:xfrm>
              <a:prstGeom prst="roundRect">
                <a:avLst>
                  <a:gd name="adj" fmla="val 3125"/>
                </a:avLst>
              </a:prstGeom>
              <a:solidFill>
                <a:srgbClr val="FCFDFE">
                  <a:alpha val="2000"/>
                </a:srgbClr>
              </a:solidFill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31" name="Title 1">
                <a:extLst>
                  <a:ext uri="{FF2B5EF4-FFF2-40B4-BE49-F238E27FC236}">
                    <a16:creationId xmlns:a16="http://schemas.microsoft.com/office/drawing/2014/main" id="{AF0D41FD-2026-4D91-9057-D452792910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VM</a:t>
                </a:r>
              </a:p>
            </p:txBody>
          </p:sp>
        </p:grp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DCED5E9C-C6EB-5845-988A-566CDFD5F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7" r="13034"/>
          <a:stretch/>
        </p:blipFill>
        <p:spPr>
          <a:xfrm>
            <a:off x="7633895" y="4319024"/>
            <a:ext cx="289540" cy="370451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C5CFB5-7449-8246-AA8C-5C63D15DDBC8}"/>
              </a:ext>
            </a:extLst>
          </p:cNvPr>
          <p:cNvGrpSpPr/>
          <p:nvPr/>
        </p:nvGrpSpPr>
        <p:grpSpPr>
          <a:xfrm>
            <a:off x="417725" y="4464438"/>
            <a:ext cx="5709814" cy="2234720"/>
            <a:chOff x="4934024" y="4980927"/>
            <a:chExt cx="6299946" cy="1090345"/>
          </a:xfrm>
        </p:grpSpPr>
        <p:sp>
          <p:nvSpPr>
            <p:cNvPr id="121" name="Rectangle: Rounded Corners 212">
              <a:extLst>
                <a:ext uri="{FF2B5EF4-FFF2-40B4-BE49-F238E27FC236}">
                  <a16:creationId xmlns:a16="http://schemas.microsoft.com/office/drawing/2014/main" id="{498CEF1B-D93D-A74F-8C7D-B24A7F89DBD1}"/>
                </a:ext>
              </a:extLst>
            </p:cNvPr>
            <p:cNvSpPr/>
            <p:nvPr/>
          </p:nvSpPr>
          <p:spPr bwMode="auto">
            <a:xfrm>
              <a:off x="4934024" y="5105713"/>
              <a:ext cx="6299946" cy="965559"/>
            </a:xfrm>
            <a:prstGeom prst="roundRect">
              <a:avLst>
                <a:gd name="adj" fmla="val 3125"/>
              </a:avLst>
            </a:prstGeom>
            <a:solidFill>
              <a:srgbClr val="FCFDFE">
                <a:alpha val="2000"/>
              </a:srgbClr>
            </a:solidFill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76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22" name="Title 1">
              <a:extLst>
                <a:ext uri="{FF2B5EF4-FFF2-40B4-BE49-F238E27FC236}">
                  <a16:creationId xmlns:a16="http://schemas.microsoft.com/office/drawing/2014/main" id="{C00BB954-520F-6D4D-B566-E8D8C758A293}"/>
                </a:ext>
              </a:extLst>
            </p:cNvPr>
            <p:cNvSpPr txBox="1">
              <a:spLocks/>
            </p:cNvSpPr>
            <p:nvPr/>
          </p:nvSpPr>
          <p:spPr>
            <a:xfrm>
              <a:off x="4934024" y="4980927"/>
              <a:ext cx="1989770" cy="7657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14016">
                <a:lnSpc>
                  <a:spcPct val="100000"/>
                </a:lnSpc>
                <a:defRPr/>
              </a:pPr>
              <a:r>
                <a:rPr lang="en-US" sz="1000" spc="0" dirty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Customer Node pool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E6C6F6D-BF47-C945-9FC5-A97FD88D6FC8}"/>
              </a:ext>
            </a:extLst>
          </p:cNvPr>
          <p:cNvGrpSpPr/>
          <p:nvPr/>
        </p:nvGrpSpPr>
        <p:grpSpPr>
          <a:xfrm>
            <a:off x="586895" y="4798702"/>
            <a:ext cx="2558327" cy="1791978"/>
            <a:chOff x="2148909" y="4891852"/>
            <a:chExt cx="2508391" cy="1757001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C7782D6-1F00-A247-ACA8-E1824F4103BC}"/>
                </a:ext>
              </a:extLst>
            </p:cNvPr>
            <p:cNvGrpSpPr/>
            <p:nvPr/>
          </p:nvGrpSpPr>
          <p:grpSpPr>
            <a:xfrm>
              <a:off x="2314387" y="5097320"/>
              <a:ext cx="949124" cy="708248"/>
              <a:chOff x="4931506" y="5765939"/>
              <a:chExt cx="968156" cy="722450"/>
            </a:xfrm>
          </p:grpSpPr>
          <p:sp>
            <p:nvSpPr>
              <p:cNvPr id="172" name="Rectangle: Rounded Corners 225">
                <a:extLst>
                  <a:ext uri="{FF2B5EF4-FFF2-40B4-BE49-F238E27FC236}">
                    <a16:creationId xmlns:a16="http://schemas.microsoft.com/office/drawing/2014/main" id="{857908F2-4B65-3A4F-BFA9-97EECF5AFC66}"/>
                  </a:ext>
                </a:extLst>
              </p:cNvPr>
              <p:cNvSpPr/>
              <p:nvPr/>
            </p:nvSpPr>
            <p:spPr bwMode="auto">
              <a:xfrm>
                <a:off x="4931506" y="5941630"/>
                <a:ext cx="968156" cy="546759"/>
              </a:xfrm>
              <a:prstGeom prst="roundRect">
                <a:avLst>
                  <a:gd name="adj" fmla="val 3125"/>
                </a:avLst>
              </a:prstGeom>
              <a:noFill/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73" name="Title 1">
                <a:extLst>
                  <a:ext uri="{FF2B5EF4-FFF2-40B4-BE49-F238E27FC236}">
                    <a16:creationId xmlns:a16="http://schemas.microsoft.com/office/drawing/2014/main" id="{6BE860AF-B6D2-174F-B22B-F6C80EE628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Docker</a:t>
                </a:r>
              </a:p>
            </p:txBody>
          </p:sp>
          <p:sp>
            <p:nvSpPr>
              <p:cNvPr id="174" name="Title 1">
                <a:extLst>
                  <a:ext uri="{FF2B5EF4-FFF2-40B4-BE49-F238E27FC236}">
                    <a16:creationId xmlns:a16="http://schemas.microsoft.com/office/drawing/2014/main" id="{D55C2549-F8DC-EB4B-BB2E-E82D596AE1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4841" y="5992012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Pods</a:t>
                </a:r>
              </a:p>
            </p:txBody>
          </p: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45D4F62B-37CF-E54A-8815-DFA5DB88E389}"/>
                  </a:ext>
                </a:extLst>
              </p:cNvPr>
              <p:cNvGrpSpPr/>
              <p:nvPr/>
            </p:nvGrpSpPr>
            <p:grpSpPr>
              <a:xfrm>
                <a:off x="5078564" y="6178579"/>
                <a:ext cx="674040" cy="200439"/>
                <a:chOff x="8773830" y="4177977"/>
                <a:chExt cx="757312" cy="225202"/>
              </a:xfrm>
            </p:grpSpPr>
            <p:sp>
              <p:nvSpPr>
                <p:cNvPr id="176" name="Freeform: Shape 229">
                  <a:extLst>
                    <a:ext uri="{FF2B5EF4-FFF2-40B4-BE49-F238E27FC236}">
                      <a16:creationId xmlns:a16="http://schemas.microsoft.com/office/drawing/2014/main" id="{B4466C3B-C4B9-D74C-A10F-FCED9B4F42AF}"/>
                    </a:ext>
                  </a:extLst>
                </p:cNvPr>
                <p:cNvSpPr/>
                <p:nvPr/>
              </p:nvSpPr>
              <p:spPr>
                <a:xfrm>
                  <a:off x="877383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77" name="Freeform: Shape 230">
                  <a:extLst>
                    <a:ext uri="{FF2B5EF4-FFF2-40B4-BE49-F238E27FC236}">
                      <a16:creationId xmlns:a16="http://schemas.microsoft.com/office/drawing/2014/main" id="{7F7D2183-F281-FE4E-90E5-5C76AF54B766}"/>
                    </a:ext>
                  </a:extLst>
                </p:cNvPr>
                <p:cNvSpPr/>
                <p:nvPr/>
              </p:nvSpPr>
              <p:spPr>
                <a:xfrm>
                  <a:off x="904974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78" name="Freeform: Shape 231">
                  <a:extLst>
                    <a:ext uri="{FF2B5EF4-FFF2-40B4-BE49-F238E27FC236}">
                      <a16:creationId xmlns:a16="http://schemas.microsoft.com/office/drawing/2014/main" id="{C33CB711-0C36-7D4F-8078-DE5EB1DFCB32}"/>
                    </a:ext>
                  </a:extLst>
                </p:cNvPr>
                <p:cNvSpPr/>
                <p:nvPr/>
              </p:nvSpPr>
              <p:spPr>
                <a:xfrm>
                  <a:off x="932565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59E3473-2E74-A843-8DE0-B4EB756AFA85}"/>
                </a:ext>
              </a:extLst>
            </p:cNvPr>
            <p:cNvGrpSpPr/>
            <p:nvPr/>
          </p:nvGrpSpPr>
          <p:grpSpPr>
            <a:xfrm>
              <a:off x="3536700" y="5097320"/>
              <a:ext cx="949124" cy="708248"/>
              <a:chOff x="4931506" y="5765939"/>
              <a:chExt cx="968156" cy="722450"/>
            </a:xfrm>
          </p:grpSpPr>
          <p:sp>
            <p:nvSpPr>
              <p:cNvPr id="165" name="Rectangle: Rounded Corners 233">
                <a:extLst>
                  <a:ext uri="{FF2B5EF4-FFF2-40B4-BE49-F238E27FC236}">
                    <a16:creationId xmlns:a16="http://schemas.microsoft.com/office/drawing/2014/main" id="{460923D5-76F2-5D46-91B5-5E053C2FF461}"/>
                  </a:ext>
                </a:extLst>
              </p:cNvPr>
              <p:cNvSpPr/>
              <p:nvPr/>
            </p:nvSpPr>
            <p:spPr bwMode="auto">
              <a:xfrm>
                <a:off x="4931506" y="5941630"/>
                <a:ext cx="968156" cy="546759"/>
              </a:xfrm>
              <a:prstGeom prst="roundRect">
                <a:avLst>
                  <a:gd name="adj" fmla="val 3125"/>
                </a:avLst>
              </a:prstGeom>
              <a:solidFill>
                <a:srgbClr val="FCFDFE">
                  <a:alpha val="2000"/>
                </a:srgbClr>
              </a:solidFill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66" name="Title 1">
                <a:extLst>
                  <a:ext uri="{FF2B5EF4-FFF2-40B4-BE49-F238E27FC236}">
                    <a16:creationId xmlns:a16="http://schemas.microsoft.com/office/drawing/2014/main" id="{4409B1D6-45D5-B447-903C-7B930940A6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Docker</a:t>
                </a:r>
              </a:p>
            </p:txBody>
          </p:sp>
          <p:sp>
            <p:nvSpPr>
              <p:cNvPr id="167" name="Title 1">
                <a:extLst>
                  <a:ext uri="{FF2B5EF4-FFF2-40B4-BE49-F238E27FC236}">
                    <a16:creationId xmlns:a16="http://schemas.microsoft.com/office/drawing/2014/main" id="{A696F69B-03D6-1C4D-93E0-AC63D36680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4841" y="5992012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Pods</a:t>
                </a: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AD2245AF-A978-E242-8501-DF909F449167}"/>
                  </a:ext>
                </a:extLst>
              </p:cNvPr>
              <p:cNvGrpSpPr/>
              <p:nvPr/>
            </p:nvGrpSpPr>
            <p:grpSpPr>
              <a:xfrm>
                <a:off x="5078564" y="6178579"/>
                <a:ext cx="674040" cy="200439"/>
                <a:chOff x="8773830" y="4177977"/>
                <a:chExt cx="757312" cy="225202"/>
              </a:xfrm>
            </p:grpSpPr>
            <p:sp>
              <p:nvSpPr>
                <p:cNvPr id="169" name="Freeform: Shape 237">
                  <a:extLst>
                    <a:ext uri="{FF2B5EF4-FFF2-40B4-BE49-F238E27FC236}">
                      <a16:creationId xmlns:a16="http://schemas.microsoft.com/office/drawing/2014/main" id="{BE77978D-9A7B-E745-A236-49062F714324}"/>
                    </a:ext>
                  </a:extLst>
                </p:cNvPr>
                <p:cNvSpPr/>
                <p:nvPr/>
              </p:nvSpPr>
              <p:spPr>
                <a:xfrm>
                  <a:off x="877383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70" name="Freeform: Shape 238">
                  <a:extLst>
                    <a:ext uri="{FF2B5EF4-FFF2-40B4-BE49-F238E27FC236}">
                      <a16:creationId xmlns:a16="http://schemas.microsoft.com/office/drawing/2014/main" id="{867E72F0-A6BA-3349-A1A7-EE09DDE24AE1}"/>
                    </a:ext>
                  </a:extLst>
                </p:cNvPr>
                <p:cNvSpPr/>
                <p:nvPr/>
              </p:nvSpPr>
              <p:spPr>
                <a:xfrm>
                  <a:off x="904974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71" name="Freeform: Shape 239">
                  <a:extLst>
                    <a:ext uri="{FF2B5EF4-FFF2-40B4-BE49-F238E27FC236}">
                      <a16:creationId xmlns:a16="http://schemas.microsoft.com/office/drawing/2014/main" id="{452701C3-B59F-DF4B-A252-D13DB286F40E}"/>
                    </a:ext>
                  </a:extLst>
                </p:cNvPr>
                <p:cNvSpPr/>
                <p:nvPr/>
              </p:nvSpPr>
              <p:spPr>
                <a:xfrm>
                  <a:off x="932565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E6F9B3A1-2A2D-094B-8D35-87BEA9281782}"/>
                </a:ext>
              </a:extLst>
            </p:cNvPr>
            <p:cNvGrpSpPr/>
            <p:nvPr/>
          </p:nvGrpSpPr>
          <p:grpSpPr>
            <a:xfrm>
              <a:off x="2733247" y="5828395"/>
              <a:ext cx="589663" cy="691771"/>
              <a:chOff x="8858748" y="4461590"/>
              <a:chExt cx="601487" cy="705643"/>
            </a:xfrm>
          </p:grpSpPr>
          <p:sp>
            <p:nvSpPr>
              <p:cNvPr id="162" name="Rectangle: Rounded Corners 107">
                <a:extLst>
                  <a:ext uri="{FF2B5EF4-FFF2-40B4-BE49-F238E27FC236}">
                    <a16:creationId xmlns:a16="http://schemas.microsoft.com/office/drawing/2014/main" id="{8E5342AA-13C3-DE4E-91B8-C30031857052}"/>
                  </a:ext>
                </a:extLst>
              </p:cNvPr>
              <p:cNvSpPr/>
              <p:nvPr/>
            </p:nvSpPr>
            <p:spPr bwMode="auto">
              <a:xfrm>
                <a:off x="8892968" y="4633644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99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63" name="IoT_Hub" title="Icon of circles connecting to a center circle surrounded by brackets">
                <a:extLst>
                  <a:ext uri="{FF2B5EF4-FFF2-40B4-BE49-F238E27FC236}">
                    <a16:creationId xmlns:a16="http://schemas.microsoft.com/office/drawing/2014/main" id="{2BC46C6A-7AF3-1546-B13A-E3DEFF1959A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958029" y="4698705"/>
                <a:ext cx="403466" cy="403466"/>
              </a:xfrm>
              <a:custGeom>
                <a:avLst/>
                <a:gdLst>
                  <a:gd name="T0" fmla="*/ 274 w 360"/>
                  <a:gd name="T1" fmla="*/ 0 h 360"/>
                  <a:gd name="T2" fmla="*/ 360 w 360"/>
                  <a:gd name="T3" fmla="*/ 0 h 360"/>
                  <a:gd name="T4" fmla="*/ 360 w 360"/>
                  <a:gd name="T5" fmla="*/ 85 h 360"/>
                  <a:gd name="T6" fmla="*/ 0 w 360"/>
                  <a:gd name="T7" fmla="*/ 275 h 360"/>
                  <a:gd name="T8" fmla="*/ 0 w 360"/>
                  <a:gd name="T9" fmla="*/ 360 h 360"/>
                  <a:gd name="T10" fmla="*/ 85 w 360"/>
                  <a:gd name="T11" fmla="*/ 360 h 360"/>
                  <a:gd name="T12" fmla="*/ 196 w 360"/>
                  <a:gd name="T13" fmla="*/ 176 h 360"/>
                  <a:gd name="T14" fmla="*/ 235 w 360"/>
                  <a:gd name="T15" fmla="*/ 215 h 360"/>
                  <a:gd name="T16" fmla="*/ 274 w 360"/>
                  <a:gd name="T17" fmla="*/ 176 h 360"/>
                  <a:gd name="T18" fmla="*/ 235 w 360"/>
                  <a:gd name="T19" fmla="*/ 137 h 360"/>
                  <a:gd name="T20" fmla="*/ 196 w 360"/>
                  <a:gd name="T21" fmla="*/ 176 h 360"/>
                  <a:gd name="T22" fmla="*/ 263 w 360"/>
                  <a:gd name="T23" fmla="*/ 260 h 360"/>
                  <a:gd name="T24" fmla="*/ 290 w 360"/>
                  <a:gd name="T25" fmla="*/ 286 h 360"/>
                  <a:gd name="T26" fmla="*/ 316 w 360"/>
                  <a:gd name="T27" fmla="*/ 260 h 360"/>
                  <a:gd name="T28" fmla="*/ 290 w 360"/>
                  <a:gd name="T29" fmla="*/ 233 h 360"/>
                  <a:gd name="T30" fmla="*/ 263 w 360"/>
                  <a:gd name="T31" fmla="*/ 260 h 360"/>
                  <a:gd name="T32" fmla="*/ 123 w 360"/>
                  <a:gd name="T33" fmla="*/ 258 h 360"/>
                  <a:gd name="T34" fmla="*/ 144 w 360"/>
                  <a:gd name="T35" fmla="*/ 279 h 360"/>
                  <a:gd name="T36" fmla="*/ 165 w 360"/>
                  <a:gd name="T37" fmla="*/ 258 h 360"/>
                  <a:gd name="T38" fmla="*/ 144 w 360"/>
                  <a:gd name="T39" fmla="*/ 236 h 360"/>
                  <a:gd name="T40" fmla="*/ 123 w 360"/>
                  <a:gd name="T41" fmla="*/ 258 h 360"/>
                  <a:gd name="T42" fmla="*/ 32 w 360"/>
                  <a:gd name="T43" fmla="*/ 170 h 360"/>
                  <a:gd name="T44" fmla="*/ 59 w 360"/>
                  <a:gd name="T45" fmla="*/ 196 h 360"/>
                  <a:gd name="T46" fmla="*/ 85 w 360"/>
                  <a:gd name="T47" fmla="*/ 170 h 360"/>
                  <a:gd name="T48" fmla="*/ 59 w 360"/>
                  <a:gd name="T49" fmla="*/ 143 h 360"/>
                  <a:gd name="T50" fmla="*/ 32 w 360"/>
                  <a:gd name="T51" fmla="*/ 170 h 360"/>
                  <a:gd name="T52" fmla="*/ 133 w 360"/>
                  <a:gd name="T53" fmla="*/ 74 h 360"/>
                  <a:gd name="T54" fmla="*/ 160 w 360"/>
                  <a:gd name="T55" fmla="*/ 100 h 360"/>
                  <a:gd name="T56" fmla="*/ 187 w 360"/>
                  <a:gd name="T57" fmla="*/ 74 h 360"/>
                  <a:gd name="T58" fmla="*/ 160 w 360"/>
                  <a:gd name="T59" fmla="*/ 47 h 360"/>
                  <a:gd name="T60" fmla="*/ 133 w 360"/>
                  <a:gd name="T61" fmla="*/ 74 h 360"/>
                  <a:gd name="T62" fmla="*/ 176 w 360"/>
                  <a:gd name="T63" fmla="*/ 95 h 360"/>
                  <a:gd name="T64" fmla="*/ 214 w 360"/>
                  <a:gd name="T65" fmla="*/ 143 h 360"/>
                  <a:gd name="T66" fmla="*/ 274 w 360"/>
                  <a:gd name="T67" fmla="*/ 238 h 360"/>
                  <a:gd name="T68" fmla="*/ 256 w 360"/>
                  <a:gd name="T69" fmla="*/ 211 h 360"/>
                  <a:gd name="T70" fmla="*/ 161 w 360"/>
                  <a:gd name="T71" fmla="*/ 245 h 360"/>
                  <a:gd name="T72" fmla="*/ 208 w 360"/>
                  <a:gd name="T73" fmla="*/ 204 h 360"/>
                  <a:gd name="T74" fmla="*/ 85 w 360"/>
                  <a:gd name="T75" fmla="*/ 173 h 360"/>
                  <a:gd name="T76" fmla="*/ 196 w 360"/>
                  <a:gd name="T77" fmla="*/ 176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0" h="360">
                    <a:moveTo>
                      <a:pt x="274" y="0"/>
                    </a:move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85"/>
                      <a:pt x="360" y="85"/>
                      <a:pt x="360" y="85"/>
                    </a:cubicBezTo>
                    <a:moveTo>
                      <a:pt x="0" y="275"/>
                    </a:moveTo>
                    <a:cubicBezTo>
                      <a:pt x="0" y="360"/>
                      <a:pt x="0" y="360"/>
                      <a:pt x="0" y="360"/>
                    </a:cubicBezTo>
                    <a:cubicBezTo>
                      <a:pt x="85" y="360"/>
                      <a:pt x="85" y="360"/>
                      <a:pt x="85" y="360"/>
                    </a:cubicBezTo>
                    <a:moveTo>
                      <a:pt x="196" y="176"/>
                    </a:moveTo>
                    <a:cubicBezTo>
                      <a:pt x="196" y="198"/>
                      <a:pt x="213" y="215"/>
                      <a:pt x="235" y="215"/>
                    </a:cubicBezTo>
                    <a:cubicBezTo>
                      <a:pt x="256" y="215"/>
                      <a:pt x="274" y="198"/>
                      <a:pt x="274" y="176"/>
                    </a:cubicBezTo>
                    <a:cubicBezTo>
                      <a:pt x="274" y="155"/>
                      <a:pt x="256" y="137"/>
                      <a:pt x="235" y="137"/>
                    </a:cubicBezTo>
                    <a:cubicBezTo>
                      <a:pt x="213" y="137"/>
                      <a:pt x="196" y="155"/>
                      <a:pt x="196" y="176"/>
                    </a:cubicBezTo>
                    <a:close/>
                    <a:moveTo>
                      <a:pt x="263" y="260"/>
                    </a:moveTo>
                    <a:cubicBezTo>
                      <a:pt x="263" y="274"/>
                      <a:pt x="275" y="286"/>
                      <a:pt x="290" y="286"/>
                    </a:cubicBezTo>
                    <a:cubicBezTo>
                      <a:pt x="304" y="286"/>
                      <a:pt x="316" y="274"/>
                      <a:pt x="316" y="260"/>
                    </a:cubicBezTo>
                    <a:cubicBezTo>
                      <a:pt x="316" y="245"/>
                      <a:pt x="304" y="233"/>
                      <a:pt x="290" y="233"/>
                    </a:cubicBezTo>
                    <a:cubicBezTo>
                      <a:pt x="275" y="233"/>
                      <a:pt x="263" y="245"/>
                      <a:pt x="263" y="260"/>
                    </a:cubicBezTo>
                    <a:close/>
                    <a:moveTo>
                      <a:pt x="123" y="258"/>
                    </a:moveTo>
                    <a:cubicBezTo>
                      <a:pt x="123" y="270"/>
                      <a:pt x="132" y="279"/>
                      <a:pt x="144" y="279"/>
                    </a:cubicBezTo>
                    <a:cubicBezTo>
                      <a:pt x="156" y="279"/>
                      <a:pt x="165" y="270"/>
                      <a:pt x="165" y="258"/>
                    </a:cubicBezTo>
                    <a:cubicBezTo>
                      <a:pt x="165" y="246"/>
                      <a:pt x="156" y="236"/>
                      <a:pt x="144" y="236"/>
                    </a:cubicBezTo>
                    <a:cubicBezTo>
                      <a:pt x="132" y="236"/>
                      <a:pt x="123" y="246"/>
                      <a:pt x="123" y="258"/>
                    </a:cubicBezTo>
                    <a:close/>
                    <a:moveTo>
                      <a:pt x="32" y="170"/>
                    </a:moveTo>
                    <a:cubicBezTo>
                      <a:pt x="32" y="184"/>
                      <a:pt x="44" y="196"/>
                      <a:pt x="59" y="196"/>
                    </a:cubicBezTo>
                    <a:cubicBezTo>
                      <a:pt x="73" y="196"/>
                      <a:pt x="85" y="184"/>
                      <a:pt x="85" y="170"/>
                    </a:cubicBezTo>
                    <a:cubicBezTo>
                      <a:pt x="85" y="155"/>
                      <a:pt x="73" y="143"/>
                      <a:pt x="59" y="143"/>
                    </a:cubicBezTo>
                    <a:cubicBezTo>
                      <a:pt x="44" y="143"/>
                      <a:pt x="32" y="155"/>
                      <a:pt x="32" y="170"/>
                    </a:cubicBezTo>
                    <a:close/>
                    <a:moveTo>
                      <a:pt x="133" y="74"/>
                    </a:moveTo>
                    <a:cubicBezTo>
                      <a:pt x="133" y="88"/>
                      <a:pt x="145" y="100"/>
                      <a:pt x="160" y="100"/>
                    </a:cubicBezTo>
                    <a:cubicBezTo>
                      <a:pt x="175" y="100"/>
                      <a:pt x="187" y="88"/>
                      <a:pt x="187" y="74"/>
                    </a:cubicBezTo>
                    <a:cubicBezTo>
                      <a:pt x="187" y="59"/>
                      <a:pt x="175" y="47"/>
                      <a:pt x="160" y="47"/>
                    </a:cubicBezTo>
                    <a:cubicBezTo>
                      <a:pt x="145" y="47"/>
                      <a:pt x="133" y="59"/>
                      <a:pt x="133" y="74"/>
                    </a:cubicBezTo>
                    <a:close/>
                    <a:moveTo>
                      <a:pt x="176" y="95"/>
                    </a:moveTo>
                    <a:cubicBezTo>
                      <a:pt x="214" y="143"/>
                      <a:pt x="214" y="143"/>
                      <a:pt x="214" y="143"/>
                    </a:cubicBezTo>
                    <a:moveTo>
                      <a:pt x="274" y="238"/>
                    </a:moveTo>
                    <a:cubicBezTo>
                      <a:pt x="256" y="211"/>
                      <a:pt x="256" y="211"/>
                      <a:pt x="256" y="211"/>
                    </a:cubicBezTo>
                    <a:moveTo>
                      <a:pt x="161" y="245"/>
                    </a:moveTo>
                    <a:cubicBezTo>
                      <a:pt x="208" y="204"/>
                      <a:pt x="208" y="204"/>
                      <a:pt x="208" y="204"/>
                    </a:cubicBezTo>
                    <a:moveTo>
                      <a:pt x="85" y="173"/>
                    </a:moveTo>
                    <a:cubicBezTo>
                      <a:pt x="196" y="176"/>
                      <a:pt x="196" y="176"/>
                      <a:pt x="196" y="176"/>
                    </a:cubicBezTo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164" name="Title 1">
                <a:extLst>
                  <a:ext uri="{FF2B5EF4-FFF2-40B4-BE49-F238E27FC236}">
                    <a16:creationId xmlns:a16="http://schemas.microsoft.com/office/drawing/2014/main" id="{21EB827C-E636-6A4B-8522-419F687B79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8748" y="4461590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kubelet</a:t>
                </a:r>
                <a:endParaRPr lang="en-US" sz="8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50AF07E-FD45-1549-AEEA-6512C5DB38E7}"/>
                </a:ext>
              </a:extLst>
            </p:cNvPr>
            <p:cNvGrpSpPr/>
            <p:nvPr/>
          </p:nvGrpSpPr>
          <p:grpSpPr>
            <a:xfrm>
              <a:off x="3525626" y="5839571"/>
              <a:ext cx="589663" cy="691771"/>
              <a:chOff x="9860544" y="4461590"/>
              <a:chExt cx="601487" cy="705643"/>
            </a:xfrm>
          </p:grpSpPr>
          <p:sp>
            <p:nvSpPr>
              <p:cNvPr id="159" name="Rectangle: Rounded Corners 111">
                <a:extLst>
                  <a:ext uri="{FF2B5EF4-FFF2-40B4-BE49-F238E27FC236}">
                    <a16:creationId xmlns:a16="http://schemas.microsoft.com/office/drawing/2014/main" id="{9747F581-7360-6746-98F5-2E2E3AF9E393}"/>
                  </a:ext>
                </a:extLst>
              </p:cNvPr>
              <p:cNvSpPr/>
              <p:nvPr/>
            </p:nvSpPr>
            <p:spPr bwMode="auto">
              <a:xfrm>
                <a:off x="9894764" y="4633644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99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60" name="Move_E7C2" title="Icon of four arrows pointing away from eachother">
                <a:extLst>
                  <a:ext uri="{FF2B5EF4-FFF2-40B4-BE49-F238E27FC236}">
                    <a16:creationId xmlns:a16="http://schemas.microsoft.com/office/drawing/2014/main" id="{38913C67-3B6C-4E44-8605-3D9AE9CA19E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998469" y="4737309"/>
                <a:ext cx="326178" cy="326259"/>
              </a:xfrm>
              <a:custGeom>
                <a:avLst/>
                <a:gdLst>
                  <a:gd name="T0" fmla="*/ 736 w 3999"/>
                  <a:gd name="T1" fmla="*/ 2737 h 4000"/>
                  <a:gd name="T2" fmla="*/ 0 w 3999"/>
                  <a:gd name="T3" fmla="*/ 2001 h 4000"/>
                  <a:gd name="T4" fmla="*/ 736 w 3999"/>
                  <a:gd name="T5" fmla="*/ 1264 h 4000"/>
                  <a:gd name="T6" fmla="*/ 86 w 3999"/>
                  <a:gd name="T7" fmla="*/ 2001 h 4000"/>
                  <a:gd name="T8" fmla="*/ 1264 w 3999"/>
                  <a:gd name="T9" fmla="*/ 2001 h 4000"/>
                  <a:gd name="T10" fmla="*/ 1264 w 3999"/>
                  <a:gd name="T11" fmla="*/ 3265 h 4000"/>
                  <a:gd name="T12" fmla="*/ 2000 w 3999"/>
                  <a:gd name="T13" fmla="*/ 4000 h 4000"/>
                  <a:gd name="T14" fmla="*/ 2735 w 3999"/>
                  <a:gd name="T15" fmla="*/ 3265 h 4000"/>
                  <a:gd name="T16" fmla="*/ 2000 w 3999"/>
                  <a:gd name="T17" fmla="*/ 3915 h 4000"/>
                  <a:gd name="T18" fmla="*/ 2000 w 3999"/>
                  <a:gd name="T19" fmla="*/ 2737 h 4000"/>
                  <a:gd name="T20" fmla="*/ 3264 w 3999"/>
                  <a:gd name="T21" fmla="*/ 2737 h 4000"/>
                  <a:gd name="T22" fmla="*/ 3999 w 3999"/>
                  <a:gd name="T23" fmla="*/ 2001 h 4000"/>
                  <a:gd name="T24" fmla="*/ 3264 w 3999"/>
                  <a:gd name="T25" fmla="*/ 1264 h 4000"/>
                  <a:gd name="T26" fmla="*/ 3913 w 3999"/>
                  <a:gd name="T27" fmla="*/ 2001 h 4000"/>
                  <a:gd name="T28" fmla="*/ 2735 w 3999"/>
                  <a:gd name="T29" fmla="*/ 2001 h 4000"/>
                  <a:gd name="T30" fmla="*/ 2735 w 3999"/>
                  <a:gd name="T31" fmla="*/ 736 h 4000"/>
                  <a:gd name="T32" fmla="*/ 2000 w 3999"/>
                  <a:gd name="T33" fmla="*/ 0 h 4000"/>
                  <a:gd name="T34" fmla="*/ 1264 w 3999"/>
                  <a:gd name="T35" fmla="*/ 736 h 4000"/>
                  <a:gd name="T36" fmla="*/ 2000 w 3999"/>
                  <a:gd name="T37" fmla="*/ 86 h 4000"/>
                  <a:gd name="T38" fmla="*/ 2000 w 3999"/>
                  <a:gd name="T39" fmla="*/ 1264 h 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99" h="4000">
                    <a:moveTo>
                      <a:pt x="736" y="2737"/>
                    </a:moveTo>
                    <a:lnTo>
                      <a:pt x="0" y="2001"/>
                    </a:lnTo>
                    <a:lnTo>
                      <a:pt x="736" y="1264"/>
                    </a:lnTo>
                    <a:moveTo>
                      <a:pt x="86" y="2001"/>
                    </a:moveTo>
                    <a:lnTo>
                      <a:pt x="1264" y="2001"/>
                    </a:lnTo>
                    <a:moveTo>
                      <a:pt x="1264" y="3265"/>
                    </a:moveTo>
                    <a:lnTo>
                      <a:pt x="2000" y="4000"/>
                    </a:lnTo>
                    <a:lnTo>
                      <a:pt x="2735" y="3265"/>
                    </a:lnTo>
                    <a:moveTo>
                      <a:pt x="2000" y="3915"/>
                    </a:moveTo>
                    <a:lnTo>
                      <a:pt x="2000" y="2737"/>
                    </a:lnTo>
                    <a:moveTo>
                      <a:pt x="3264" y="2737"/>
                    </a:moveTo>
                    <a:lnTo>
                      <a:pt x="3999" y="2001"/>
                    </a:lnTo>
                    <a:lnTo>
                      <a:pt x="3264" y="1264"/>
                    </a:lnTo>
                    <a:moveTo>
                      <a:pt x="3913" y="2001"/>
                    </a:moveTo>
                    <a:lnTo>
                      <a:pt x="2735" y="2001"/>
                    </a:lnTo>
                    <a:moveTo>
                      <a:pt x="2735" y="736"/>
                    </a:moveTo>
                    <a:lnTo>
                      <a:pt x="2000" y="0"/>
                    </a:lnTo>
                    <a:lnTo>
                      <a:pt x="1264" y="736"/>
                    </a:lnTo>
                    <a:moveTo>
                      <a:pt x="2000" y="86"/>
                    </a:moveTo>
                    <a:lnTo>
                      <a:pt x="2000" y="1264"/>
                    </a:lnTo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161" name="Title 1">
                <a:extLst>
                  <a:ext uri="{FF2B5EF4-FFF2-40B4-BE49-F238E27FC236}">
                    <a16:creationId xmlns:a16="http://schemas.microsoft.com/office/drawing/2014/main" id="{E44CB8DE-D4BD-054B-BA54-2AFE4AE9E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0544" y="4461590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kube</a:t>
                </a: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-proxy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E343BD8-5B51-4242-AA10-43851DAC5536}"/>
                </a:ext>
              </a:extLst>
            </p:cNvPr>
            <p:cNvGrpSpPr/>
            <p:nvPr/>
          </p:nvGrpSpPr>
          <p:grpSpPr>
            <a:xfrm>
              <a:off x="2148909" y="4891852"/>
              <a:ext cx="2508391" cy="1757001"/>
              <a:chOff x="4931505" y="5765939"/>
              <a:chExt cx="2558690" cy="1792232"/>
            </a:xfrm>
          </p:grpSpPr>
          <p:sp>
            <p:nvSpPr>
              <p:cNvPr id="157" name="Rectangle: Rounded Corners 115">
                <a:extLst>
                  <a:ext uri="{FF2B5EF4-FFF2-40B4-BE49-F238E27FC236}">
                    <a16:creationId xmlns:a16="http://schemas.microsoft.com/office/drawing/2014/main" id="{9CF889D8-C46B-1B4D-9D98-1940FC9433FE}"/>
                  </a:ext>
                </a:extLst>
              </p:cNvPr>
              <p:cNvSpPr/>
              <p:nvPr/>
            </p:nvSpPr>
            <p:spPr bwMode="auto">
              <a:xfrm>
                <a:off x="4931505" y="5941630"/>
                <a:ext cx="2558690" cy="1616541"/>
              </a:xfrm>
              <a:prstGeom prst="roundRect">
                <a:avLst>
                  <a:gd name="adj" fmla="val 3125"/>
                </a:avLst>
              </a:prstGeom>
              <a:solidFill>
                <a:srgbClr val="FCFDFE">
                  <a:alpha val="2000"/>
                </a:srgbClr>
              </a:solidFill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 dirty="0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58" name="Title 1">
                <a:extLst>
                  <a:ext uri="{FF2B5EF4-FFF2-40B4-BE49-F238E27FC236}">
                    <a16:creationId xmlns:a16="http://schemas.microsoft.com/office/drawing/2014/main" id="{A3820A41-CA68-7C4E-9EA9-D1555D94F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VM</a:t>
                </a:r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11EFBF8-BBCB-DE44-9022-87B9757725AA}"/>
              </a:ext>
            </a:extLst>
          </p:cNvPr>
          <p:cNvGrpSpPr/>
          <p:nvPr/>
        </p:nvGrpSpPr>
        <p:grpSpPr>
          <a:xfrm>
            <a:off x="3402864" y="4781592"/>
            <a:ext cx="2558327" cy="1791978"/>
            <a:chOff x="2148909" y="4891852"/>
            <a:chExt cx="2508391" cy="1757001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7E13CB7-9A6A-A949-B03A-BF64793F66F3}"/>
                </a:ext>
              </a:extLst>
            </p:cNvPr>
            <p:cNvGrpSpPr/>
            <p:nvPr/>
          </p:nvGrpSpPr>
          <p:grpSpPr>
            <a:xfrm>
              <a:off x="2314387" y="5097320"/>
              <a:ext cx="949124" cy="708248"/>
              <a:chOff x="4931506" y="5765939"/>
              <a:chExt cx="968156" cy="722450"/>
            </a:xfrm>
          </p:grpSpPr>
          <p:sp>
            <p:nvSpPr>
              <p:cNvPr id="255" name="Rectangle: Rounded Corners 144">
                <a:extLst>
                  <a:ext uri="{FF2B5EF4-FFF2-40B4-BE49-F238E27FC236}">
                    <a16:creationId xmlns:a16="http://schemas.microsoft.com/office/drawing/2014/main" id="{5B6DCF6D-40B3-A647-B4BA-D88AB7A042F4}"/>
                  </a:ext>
                </a:extLst>
              </p:cNvPr>
              <p:cNvSpPr/>
              <p:nvPr/>
            </p:nvSpPr>
            <p:spPr bwMode="auto">
              <a:xfrm>
                <a:off x="4931506" y="5941630"/>
                <a:ext cx="968156" cy="546759"/>
              </a:xfrm>
              <a:prstGeom prst="roundRect">
                <a:avLst>
                  <a:gd name="adj" fmla="val 3125"/>
                </a:avLst>
              </a:prstGeom>
              <a:noFill/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56" name="Title 1">
                <a:extLst>
                  <a:ext uri="{FF2B5EF4-FFF2-40B4-BE49-F238E27FC236}">
                    <a16:creationId xmlns:a16="http://schemas.microsoft.com/office/drawing/2014/main" id="{E671A336-299C-3348-951C-0C07BD12EC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Docker</a:t>
                </a:r>
              </a:p>
            </p:txBody>
          </p:sp>
          <p:sp>
            <p:nvSpPr>
              <p:cNvPr id="257" name="Title 1">
                <a:extLst>
                  <a:ext uri="{FF2B5EF4-FFF2-40B4-BE49-F238E27FC236}">
                    <a16:creationId xmlns:a16="http://schemas.microsoft.com/office/drawing/2014/main" id="{F0BB3839-265F-E54E-B4D9-EDB8F7A0BE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4841" y="5992012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Pods</a:t>
                </a:r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2158D9E7-34E6-094A-B43B-EFDB169A4B8C}"/>
                  </a:ext>
                </a:extLst>
              </p:cNvPr>
              <p:cNvGrpSpPr/>
              <p:nvPr/>
            </p:nvGrpSpPr>
            <p:grpSpPr>
              <a:xfrm>
                <a:off x="5078564" y="6178579"/>
                <a:ext cx="674040" cy="200439"/>
                <a:chOff x="8773830" y="4177977"/>
                <a:chExt cx="757312" cy="225202"/>
              </a:xfrm>
            </p:grpSpPr>
            <p:sp>
              <p:nvSpPr>
                <p:cNvPr id="259" name="Freeform: Shape 148">
                  <a:extLst>
                    <a:ext uri="{FF2B5EF4-FFF2-40B4-BE49-F238E27FC236}">
                      <a16:creationId xmlns:a16="http://schemas.microsoft.com/office/drawing/2014/main" id="{75501A6A-2671-804D-9A7B-1126DD1487B9}"/>
                    </a:ext>
                  </a:extLst>
                </p:cNvPr>
                <p:cNvSpPr/>
                <p:nvPr/>
              </p:nvSpPr>
              <p:spPr>
                <a:xfrm>
                  <a:off x="877383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60" name="Freeform: Shape 149">
                  <a:extLst>
                    <a:ext uri="{FF2B5EF4-FFF2-40B4-BE49-F238E27FC236}">
                      <a16:creationId xmlns:a16="http://schemas.microsoft.com/office/drawing/2014/main" id="{B06CFE27-F7F4-4C42-BDA7-C095FFC2E459}"/>
                    </a:ext>
                  </a:extLst>
                </p:cNvPr>
                <p:cNvSpPr/>
                <p:nvPr/>
              </p:nvSpPr>
              <p:spPr>
                <a:xfrm>
                  <a:off x="904974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61" name="Freeform: Shape 150">
                  <a:extLst>
                    <a:ext uri="{FF2B5EF4-FFF2-40B4-BE49-F238E27FC236}">
                      <a16:creationId xmlns:a16="http://schemas.microsoft.com/office/drawing/2014/main" id="{7155F285-2AFD-3944-9906-4824B597D006}"/>
                    </a:ext>
                  </a:extLst>
                </p:cNvPr>
                <p:cNvSpPr/>
                <p:nvPr/>
              </p:nvSpPr>
              <p:spPr>
                <a:xfrm>
                  <a:off x="932565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5FA023AC-4269-F04D-AA3F-69F4996DB924}"/>
                </a:ext>
              </a:extLst>
            </p:cNvPr>
            <p:cNvGrpSpPr/>
            <p:nvPr/>
          </p:nvGrpSpPr>
          <p:grpSpPr>
            <a:xfrm>
              <a:off x="3536700" y="5097320"/>
              <a:ext cx="949124" cy="708248"/>
              <a:chOff x="4931506" y="5765939"/>
              <a:chExt cx="968156" cy="722450"/>
            </a:xfrm>
          </p:grpSpPr>
          <p:sp>
            <p:nvSpPr>
              <p:cNvPr id="248" name="Rectangle: Rounded Corners 137">
                <a:extLst>
                  <a:ext uri="{FF2B5EF4-FFF2-40B4-BE49-F238E27FC236}">
                    <a16:creationId xmlns:a16="http://schemas.microsoft.com/office/drawing/2014/main" id="{2CCF3B48-14C0-604B-9997-FF49B92A74FE}"/>
                  </a:ext>
                </a:extLst>
              </p:cNvPr>
              <p:cNvSpPr/>
              <p:nvPr/>
            </p:nvSpPr>
            <p:spPr bwMode="auto">
              <a:xfrm>
                <a:off x="4931506" y="5941630"/>
                <a:ext cx="968156" cy="546759"/>
              </a:xfrm>
              <a:prstGeom prst="roundRect">
                <a:avLst>
                  <a:gd name="adj" fmla="val 3125"/>
                </a:avLst>
              </a:prstGeom>
              <a:solidFill>
                <a:srgbClr val="FCFDFE">
                  <a:alpha val="2000"/>
                </a:srgbClr>
              </a:solidFill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49" name="Title 1">
                <a:extLst>
                  <a:ext uri="{FF2B5EF4-FFF2-40B4-BE49-F238E27FC236}">
                    <a16:creationId xmlns:a16="http://schemas.microsoft.com/office/drawing/2014/main" id="{EB9B4350-0D24-E34E-BA98-E59140A476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Docker</a:t>
                </a:r>
              </a:p>
            </p:txBody>
          </p:sp>
          <p:sp>
            <p:nvSpPr>
              <p:cNvPr id="250" name="Title 1">
                <a:extLst>
                  <a:ext uri="{FF2B5EF4-FFF2-40B4-BE49-F238E27FC236}">
                    <a16:creationId xmlns:a16="http://schemas.microsoft.com/office/drawing/2014/main" id="{376C8E35-6666-E342-BCC9-C3A5436BC2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4841" y="5992012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Pods</a:t>
                </a:r>
              </a:p>
            </p:txBody>
          </p: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E66DDCC9-ECC5-1E44-B0E1-0BCCC5C15AB2}"/>
                  </a:ext>
                </a:extLst>
              </p:cNvPr>
              <p:cNvGrpSpPr/>
              <p:nvPr/>
            </p:nvGrpSpPr>
            <p:grpSpPr>
              <a:xfrm>
                <a:off x="5078564" y="6178579"/>
                <a:ext cx="674040" cy="200439"/>
                <a:chOff x="8773830" y="4177977"/>
                <a:chExt cx="757312" cy="225202"/>
              </a:xfrm>
            </p:grpSpPr>
            <p:sp>
              <p:nvSpPr>
                <p:cNvPr id="252" name="Freeform: Shape 141">
                  <a:extLst>
                    <a:ext uri="{FF2B5EF4-FFF2-40B4-BE49-F238E27FC236}">
                      <a16:creationId xmlns:a16="http://schemas.microsoft.com/office/drawing/2014/main" id="{BD9A2DCE-A474-1448-ACDC-5F1AFF5B1968}"/>
                    </a:ext>
                  </a:extLst>
                </p:cNvPr>
                <p:cNvSpPr/>
                <p:nvPr/>
              </p:nvSpPr>
              <p:spPr>
                <a:xfrm>
                  <a:off x="877383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53" name="Freeform: Shape 142">
                  <a:extLst>
                    <a:ext uri="{FF2B5EF4-FFF2-40B4-BE49-F238E27FC236}">
                      <a16:creationId xmlns:a16="http://schemas.microsoft.com/office/drawing/2014/main" id="{0E6C2EB0-C6CE-0445-B5F0-E8CC4106E8DC}"/>
                    </a:ext>
                  </a:extLst>
                </p:cNvPr>
                <p:cNvSpPr/>
                <p:nvPr/>
              </p:nvSpPr>
              <p:spPr>
                <a:xfrm>
                  <a:off x="904974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54" name="Freeform: Shape 143">
                  <a:extLst>
                    <a:ext uri="{FF2B5EF4-FFF2-40B4-BE49-F238E27FC236}">
                      <a16:creationId xmlns:a16="http://schemas.microsoft.com/office/drawing/2014/main" id="{6E487667-B19B-884E-9F14-0C952ED648D8}"/>
                    </a:ext>
                  </a:extLst>
                </p:cNvPr>
                <p:cNvSpPr/>
                <p:nvPr/>
              </p:nvSpPr>
              <p:spPr>
                <a:xfrm>
                  <a:off x="9325650" y="4177977"/>
                  <a:ext cx="205492" cy="225202"/>
                </a:xfrm>
                <a:custGeom>
                  <a:avLst/>
                  <a:gdLst>
                    <a:gd name="connsiteX0" fmla="*/ 543418 w 543418"/>
                    <a:gd name="connsiteY0" fmla="*/ 149230 h 595539"/>
                    <a:gd name="connsiteX1" fmla="*/ 543418 w 543418"/>
                    <a:gd name="connsiteY1" fmla="*/ 446971 h 595539"/>
                    <a:gd name="connsiteX2" fmla="*/ 271403 w 543418"/>
                    <a:gd name="connsiteY2" fmla="*/ 595539 h 595539"/>
                    <a:gd name="connsiteX3" fmla="*/ 271403 w 543418"/>
                    <a:gd name="connsiteY3" fmla="*/ 297798 h 595539"/>
                    <a:gd name="connsiteX4" fmla="*/ 0 w 543418"/>
                    <a:gd name="connsiteY4" fmla="*/ 149230 h 595539"/>
                    <a:gd name="connsiteX5" fmla="*/ 271403 w 543418"/>
                    <a:gd name="connsiteY5" fmla="*/ 297798 h 595539"/>
                    <a:gd name="connsiteX6" fmla="*/ 271403 w 543418"/>
                    <a:gd name="connsiteY6" fmla="*/ 595539 h 595539"/>
                    <a:gd name="connsiteX7" fmla="*/ 0 w 543418"/>
                    <a:gd name="connsiteY7" fmla="*/ 446971 h 595539"/>
                    <a:gd name="connsiteX8" fmla="*/ 271403 w 543418"/>
                    <a:gd name="connsiteY8" fmla="*/ 0 h 595539"/>
                    <a:gd name="connsiteX9" fmla="*/ 543418 w 543418"/>
                    <a:gd name="connsiteY9" fmla="*/ 148567 h 595539"/>
                    <a:gd name="connsiteX10" fmla="*/ 271403 w 543418"/>
                    <a:gd name="connsiteY10" fmla="*/ 297134 h 595539"/>
                    <a:gd name="connsiteX11" fmla="*/ 0 w 543418"/>
                    <a:gd name="connsiteY11" fmla="*/ 148567 h 59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3418" h="595539">
                      <a:moveTo>
                        <a:pt x="543418" y="149230"/>
                      </a:moveTo>
                      <a:lnTo>
                        <a:pt x="543418" y="446971"/>
                      </a:lnTo>
                      <a:lnTo>
                        <a:pt x="271403" y="595539"/>
                      </a:lnTo>
                      <a:lnTo>
                        <a:pt x="271403" y="297798"/>
                      </a:lnTo>
                      <a:close/>
                      <a:moveTo>
                        <a:pt x="0" y="149230"/>
                      </a:moveTo>
                      <a:lnTo>
                        <a:pt x="271403" y="297798"/>
                      </a:lnTo>
                      <a:lnTo>
                        <a:pt x="271403" y="595539"/>
                      </a:lnTo>
                      <a:lnTo>
                        <a:pt x="0" y="446971"/>
                      </a:lnTo>
                      <a:close/>
                      <a:moveTo>
                        <a:pt x="271403" y="0"/>
                      </a:moveTo>
                      <a:lnTo>
                        <a:pt x="543418" y="148567"/>
                      </a:lnTo>
                      <a:lnTo>
                        <a:pt x="271403" y="297134"/>
                      </a:lnTo>
                      <a:lnTo>
                        <a:pt x="0" y="148567"/>
                      </a:lnTo>
                      <a:close/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wrap="square">
                  <a:noAutofit/>
                </a:bodyPr>
                <a:lstStyle/>
                <a:p>
                  <a:pPr defTabSz="914191">
                    <a:defRPr/>
                  </a:pPr>
                  <a:endParaRPr lang="en-US" sz="1764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93FB879-5DF5-8343-A89C-112F27342CA6}"/>
                </a:ext>
              </a:extLst>
            </p:cNvPr>
            <p:cNvGrpSpPr/>
            <p:nvPr/>
          </p:nvGrpSpPr>
          <p:grpSpPr>
            <a:xfrm>
              <a:off x="2733247" y="5828395"/>
              <a:ext cx="589663" cy="691771"/>
              <a:chOff x="8858748" y="4461590"/>
              <a:chExt cx="601487" cy="705643"/>
            </a:xfrm>
          </p:grpSpPr>
          <p:sp>
            <p:nvSpPr>
              <p:cNvPr id="245" name="Rectangle: Rounded Corners 134">
                <a:extLst>
                  <a:ext uri="{FF2B5EF4-FFF2-40B4-BE49-F238E27FC236}">
                    <a16:creationId xmlns:a16="http://schemas.microsoft.com/office/drawing/2014/main" id="{479A4954-BC86-B84B-B7C0-6251E6184AB5}"/>
                  </a:ext>
                </a:extLst>
              </p:cNvPr>
              <p:cNvSpPr/>
              <p:nvPr/>
            </p:nvSpPr>
            <p:spPr bwMode="auto">
              <a:xfrm>
                <a:off x="8892968" y="4633644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99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46" name="IoT_Hub" title="Icon of circles connecting to a center circle surrounded by brackets">
                <a:extLst>
                  <a:ext uri="{FF2B5EF4-FFF2-40B4-BE49-F238E27FC236}">
                    <a16:creationId xmlns:a16="http://schemas.microsoft.com/office/drawing/2014/main" id="{78B21963-3305-0843-B6D8-85943A6F919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958029" y="4698705"/>
                <a:ext cx="403466" cy="403466"/>
              </a:xfrm>
              <a:custGeom>
                <a:avLst/>
                <a:gdLst>
                  <a:gd name="T0" fmla="*/ 274 w 360"/>
                  <a:gd name="T1" fmla="*/ 0 h 360"/>
                  <a:gd name="T2" fmla="*/ 360 w 360"/>
                  <a:gd name="T3" fmla="*/ 0 h 360"/>
                  <a:gd name="T4" fmla="*/ 360 w 360"/>
                  <a:gd name="T5" fmla="*/ 85 h 360"/>
                  <a:gd name="T6" fmla="*/ 0 w 360"/>
                  <a:gd name="T7" fmla="*/ 275 h 360"/>
                  <a:gd name="T8" fmla="*/ 0 w 360"/>
                  <a:gd name="T9" fmla="*/ 360 h 360"/>
                  <a:gd name="T10" fmla="*/ 85 w 360"/>
                  <a:gd name="T11" fmla="*/ 360 h 360"/>
                  <a:gd name="T12" fmla="*/ 196 w 360"/>
                  <a:gd name="T13" fmla="*/ 176 h 360"/>
                  <a:gd name="T14" fmla="*/ 235 w 360"/>
                  <a:gd name="T15" fmla="*/ 215 h 360"/>
                  <a:gd name="T16" fmla="*/ 274 w 360"/>
                  <a:gd name="T17" fmla="*/ 176 h 360"/>
                  <a:gd name="T18" fmla="*/ 235 w 360"/>
                  <a:gd name="T19" fmla="*/ 137 h 360"/>
                  <a:gd name="T20" fmla="*/ 196 w 360"/>
                  <a:gd name="T21" fmla="*/ 176 h 360"/>
                  <a:gd name="T22" fmla="*/ 263 w 360"/>
                  <a:gd name="T23" fmla="*/ 260 h 360"/>
                  <a:gd name="T24" fmla="*/ 290 w 360"/>
                  <a:gd name="T25" fmla="*/ 286 h 360"/>
                  <a:gd name="T26" fmla="*/ 316 w 360"/>
                  <a:gd name="T27" fmla="*/ 260 h 360"/>
                  <a:gd name="T28" fmla="*/ 290 w 360"/>
                  <a:gd name="T29" fmla="*/ 233 h 360"/>
                  <a:gd name="T30" fmla="*/ 263 w 360"/>
                  <a:gd name="T31" fmla="*/ 260 h 360"/>
                  <a:gd name="T32" fmla="*/ 123 w 360"/>
                  <a:gd name="T33" fmla="*/ 258 h 360"/>
                  <a:gd name="T34" fmla="*/ 144 w 360"/>
                  <a:gd name="T35" fmla="*/ 279 h 360"/>
                  <a:gd name="T36" fmla="*/ 165 w 360"/>
                  <a:gd name="T37" fmla="*/ 258 h 360"/>
                  <a:gd name="T38" fmla="*/ 144 w 360"/>
                  <a:gd name="T39" fmla="*/ 236 h 360"/>
                  <a:gd name="T40" fmla="*/ 123 w 360"/>
                  <a:gd name="T41" fmla="*/ 258 h 360"/>
                  <a:gd name="T42" fmla="*/ 32 w 360"/>
                  <a:gd name="T43" fmla="*/ 170 h 360"/>
                  <a:gd name="T44" fmla="*/ 59 w 360"/>
                  <a:gd name="T45" fmla="*/ 196 h 360"/>
                  <a:gd name="T46" fmla="*/ 85 w 360"/>
                  <a:gd name="T47" fmla="*/ 170 h 360"/>
                  <a:gd name="T48" fmla="*/ 59 w 360"/>
                  <a:gd name="T49" fmla="*/ 143 h 360"/>
                  <a:gd name="T50" fmla="*/ 32 w 360"/>
                  <a:gd name="T51" fmla="*/ 170 h 360"/>
                  <a:gd name="T52" fmla="*/ 133 w 360"/>
                  <a:gd name="T53" fmla="*/ 74 h 360"/>
                  <a:gd name="T54" fmla="*/ 160 w 360"/>
                  <a:gd name="T55" fmla="*/ 100 h 360"/>
                  <a:gd name="T56" fmla="*/ 187 w 360"/>
                  <a:gd name="T57" fmla="*/ 74 h 360"/>
                  <a:gd name="T58" fmla="*/ 160 w 360"/>
                  <a:gd name="T59" fmla="*/ 47 h 360"/>
                  <a:gd name="T60" fmla="*/ 133 w 360"/>
                  <a:gd name="T61" fmla="*/ 74 h 360"/>
                  <a:gd name="T62" fmla="*/ 176 w 360"/>
                  <a:gd name="T63" fmla="*/ 95 h 360"/>
                  <a:gd name="T64" fmla="*/ 214 w 360"/>
                  <a:gd name="T65" fmla="*/ 143 h 360"/>
                  <a:gd name="T66" fmla="*/ 274 w 360"/>
                  <a:gd name="T67" fmla="*/ 238 h 360"/>
                  <a:gd name="T68" fmla="*/ 256 w 360"/>
                  <a:gd name="T69" fmla="*/ 211 h 360"/>
                  <a:gd name="T70" fmla="*/ 161 w 360"/>
                  <a:gd name="T71" fmla="*/ 245 h 360"/>
                  <a:gd name="T72" fmla="*/ 208 w 360"/>
                  <a:gd name="T73" fmla="*/ 204 h 360"/>
                  <a:gd name="T74" fmla="*/ 85 w 360"/>
                  <a:gd name="T75" fmla="*/ 173 h 360"/>
                  <a:gd name="T76" fmla="*/ 196 w 360"/>
                  <a:gd name="T77" fmla="*/ 176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60" h="360">
                    <a:moveTo>
                      <a:pt x="274" y="0"/>
                    </a:move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85"/>
                      <a:pt x="360" y="85"/>
                      <a:pt x="360" y="85"/>
                    </a:cubicBezTo>
                    <a:moveTo>
                      <a:pt x="0" y="275"/>
                    </a:moveTo>
                    <a:cubicBezTo>
                      <a:pt x="0" y="360"/>
                      <a:pt x="0" y="360"/>
                      <a:pt x="0" y="360"/>
                    </a:cubicBezTo>
                    <a:cubicBezTo>
                      <a:pt x="85" y="360"/>
                      <a:pt x="85" y="360"/>
                      <a:pt x="85" y="360"/>
                    </a:cubicBezTo>
                    <a:moveTo>
                      <a:pt x="196" y="176"/>
                    </a:moveTo>
                    <a:cubicBezTo>
                      <a:pt x="196" y="198"/>
                      <a:pt x="213" y="215"/>
                      <a:pt x="235" y="215"/>
                    </a:cubicBezTo>
                    <a:cubicBezTo>
                      <a:pt x="256" y="215"/>
                      <a:pt x="274" y="198"/>
                      <a:pt x="274" y="176"/>
                    </a:cubicBezTo>
                    <a:cubicBezTo>
                      <a:pt x="274" y="155"/>
                      <a:pt x="256" y="137"/>
                      <a:pt x="235" y="137"/>
                    </a:cubicBezTo>
                    <a:cubicBezTo>
                      <a:pt x="213" y="137"/>
                      <a:pt x="196" y="155"/>
                      <a:pt x="196" y="176"/>
                    </a:cubicBezTo>
                    <a:close/>
                    <a:moveTo>
                      <a:pt x="263" y="260"/>
                    </a:moveTo>
                    <a:cubicBezTo>
                      <a:pt x="263" y="274"/>
                      <a:pt x="275" y="286"/>
                      <a:pt x="290" y="286"/>
                    </a:cubicBezTo>
                    <a:cubicBezTo>
                      <a:pt x="304" y="286"/>
                      <a:pt x="316" y="274"/>
                      <a:pt x="316" y="260"/>
                    </a:cubicBezTo>
                    <a:cubicBezTo>
                      <a:pt x="316" y="245"/>
                      <a:pt x="304" y="233"/>
                      <a:pt x="290" y="233"/>
                    </a:cubicBezTo>
                    <a:cubicBezTo>
                      <a:pt x="275" y="233"/>
                      <a:pt x="263" y="245"/>
                      <a:pt x="263" y="260"/>
                    </a:cubicBezTo>
                    <a:close/>
                    <a:moveTo>
                      <a:pt x="123" y="258"/>
                    </a:moveTo>
                    <a:cubicBezTo>
                      <a:pt x="123" y="270"/>
                      <a:pt x="132" y="279"/>
                      <a:pt x="144" y="279"/>
                    </a:cubicBezTo>
                    <a:cubicBezTo>
                      <a:pt x="156" y="279"/>
                      <a:pt x="165" y="270"/>
                      <a:pt x="165" y="258"/>
                    </a:cubicBezTo>
                    <a:cubicBezTo>
                      <a:pt x="165" y="246"/>
                      <a:pt x="156" y="236"/>
                      <a:pt x="144" y="236"/>
                    </a:cubicBezTo>
                    <a:cubicBezTo>
                      <a:pt x="132" y="236"/>
                      <a:pt x="123" y="246"/>
                      <a:pt x="123" y="258"/>
                    </a:cubicBezTo>
                    <a:close/>
                    <a:moveTo>
                      <a:pt x="32" y="170"/>
                    </a:moveTo>
                    <a:cubicBezTo>
                      <a:pt x="32" y="184"/>
                      <a:pt x="44" y="196"/>
                      <a:pt x="59" y="196"/>
                    </a:cubicBezTo>
                    <a:cubicBezTo>
                      <a:pt x="73" y="196"/>
                      <a:pt x="85" y="184"/>
                      <a:pt x="85" y="170"/>
                    </a:cubicBezTo>
                    <a:cubicBezTo>
                      <a:pt x="85" y="155"/>
                      <a:pt x="73" y="143"/>
                      <a:pt x="59" y="143"/>
                    </a:cubicBezTo>
                    <a:cubicBezTo>
                      <a:pt x="44" y="143"/>
                      <a:pt x="32" y="155"/>
                      <a:pt x="32" y="170"/>
                    </a:cubicBezTo>
                    <a:close/>
                    <a:moveTo>
                      <a:pt x="133" y="74"/>
                    </a:moveTo>
                    <a:cubicBezTo>
                      <a:pt x="133" y="88"/>
                      <a:pt x="145" y="100"/>
                      <a:pt x="160" y="100"/>
                    </a:cubicBezTo>
                    <a:cubicBezTo>
                      <a:pt x="175" y="100"/>
                      <a:pt x="187" y="88"/>
                      <a:pt x="187" y="74"/>
                    </a:cubicBezTo>
                    <a:cubicBezTo>
                      <a:pt x="187" y="59"/>
                      <a:pt x="175" y="47"/>
                      <a:pt x="160" y="47"/>
                    </a:cubicBezTo>
                    <a:cubicBezTo>
                      <a:pt x="145" y="47"/>
                      <a:pt x="133" y="59"/>
                      <a:pt x="133" y="74"/>
                    </a:cubicBezTo>
                    <a:close/>
                    <a:moveTo>
                      <a:pt x="176" y="95"/>
                    </a:moveTo>
                    <a:cubicBezTo>
                      <a:pt x="214" y="143"/>
                      <a:pt x="214" y="143"/>
                      <a:pt x="214" y="143"/>
                    </a:cubicBezTo>
                    <a:moveTo>
                      <a:pt x="274" y="238"/>
                    </a:moveTo>
                    <a:cubicBezTo>
                      <a:pt x="256" y="211"/>
                      <a:pt x="256" y="211"/>
                      <a:pt x="256" y="211"/>
                    </a:cubicBezTo>
                    <a:moveTo>
                      <a:pt x="161" y="245"/>
                    </a:moveTo>
                    <a:cubicBezTo>
                      <a:pt x="208" y="204"/>
                      <a:pt x="208" y="204"/>
                      <a:pt x="208" y="204"/>
                    </a:cubicBezTo>
                    <a:moveTo>
                      <a:pt x="85" y="173"/>
                    </a:moveTo>
                    <a:cubicBezTo>
                      <a:pt x="196" y="176"/>
                      <a:pt x="196" y="176"/>
                      <a:pt x="196" y="176"/>
                    </a:cubicBezTo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47" name="Title 1">
                <a:extLst>
                  <a:ext uri="{FF2B5EF4-FFF2-40B4-BE49-F238E27FC236}">
                    <a16:creationId xmlns:a16="http://schemas.microsoft.com/office/drawing/2014/main" id="{996235C6-E611-C943-B16D-114D51BC93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8748" y="4461590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kubelet</a:t>
                </a:r>
                <a:endParaRPr lang="en-US" sz="8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9481E585-90C0-134C-A5DE-CC625CE4DBBA}"/>
                </a:ext>
              </a:extLst>
            </p:cNvPr>
            <p:cNvGrpSpPr/>
            <p:nvPr/>
          </p:nvGrpSpPr>
          <p:grpSpPr>
            <a:xfrm>
              <a:off x="3525626" y="5839571"/>
              <a:ext cx="589663" cy="691771"/>
              <a:chOff x="9860544" y="4461590"/>
              <a:chExt cx="601487" cy="705643"/>
            </a:xfrm>
          </p:grpSpPr>
          <p:sp>
            <p:nvSpPr>
              <p:cNvPr id="242" name="Rectangle: Rounded Corners 131">
                <a:extLst>
                  <a:ext uri="{FF2B5EF4-FFF2-40B4-BE49-F238E27FC236}">
                    <a16:creationId xmlns:a16="http://schemas.microsoft.com/office/drawing/2014/main" id="{EB4898F4-67B4-2646-98AA-92164AB3216D}"/>
                  </a:ext>
                </a:extLst>
              </p:cNvPr>
              <p:cNvSpPr/>
              <p:nvPr/>
            </p:nvSpPr>
            <p:spPr bwMode="auto">
              <a:xfrm>
                <a:off x="9894764" y="4633644"/>
                <a:ext cx="533589" cy="533589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99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43" name="Move_E7C2" title="Icon of four arrows pointing away from eachother">
                <a:extLst>
                  <a:ext uri="{FF2B5EF4-FFF2-40B4-BE49-F238E27FC236}">
                    <a16:creationId xmlns:a16="http://schemas.microsoft.com/office/drawing/2014/main" id="{278EFB78-FF5D-CE4B-A3A2-F29EE91BF81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998469" y="4737309"/>
                <a:ext cx="326178" cy="326259"/>
              </a:xfrm>
              <a:custGeom>
                <a:avLst/>
                <a:gdLst>
                  <a:gd name="T0" fmla="*/ 736 w 3999"/>
                  <a:gd name="T1" fmla="*/ 2737 h 4000"/>
                  <a:gd name="T2" fmla="*/ 0 w 3999"/>
                  <a:gd name="T3" fmla="*/ 2001 h 4000"/>
                  <a:gd name="T4" fmla="*/ 736 w 3999"/>
                  <a:gd name="T5" fmla="*/ 1264 h 4000"/>
                  <a:gd name="T6" fmla="*/ 86 w 3999"/>
                  <a:gd name="T7" fmla="*/ 2001 h 4000"/>
                  <a:gd name="T8" fmla="*/ 1264 w 3999"/>
                  <a:gd name="T9" fmla="*/ 2001 h 4000"/>
                  <a:gd name="T10" fmla="*/ 1264 w 3999"/>
                  <a:gd name="T11" fmla="*/ 3265 h 4000"/>
                  <a:gd name="T12" fmla="*/ 2000 w 3999"/>
                  <a:gd name="T13" fmla="*/ 4000 h 4000"/>
                  <a:gd name="T14" fmla="*/ 2735 w 3999"/>
                  <a:gd name="T15" fmla="*/ 3265 h 4000"/>
                  <a:gd name="T16" fmla="*/ 2000 w 3999"/>
                  <a:gd name="T17" fmla="*/ 3915 h 4000"/>
                  <a:gd name="T18" fmla="*/ 2000 w 3999"/>
                  <a:gd name="T19" fmla="*/ 2737 h 4000"/>
                  <a:gd name="T20" fmla="*/ 3264 w 3999"/>
                  <a:gd name="T21" fmla="*/ 2737 h 4000"/>
                  <a:gd name="T22" fmla="*/ 3999 w 3999"/>
                  <a:gd name="T23" fmla="*/ 2001 h 4000"/>
                  <a:gd name="T24" fmla="*/ 3264 w 3999"/>
                  <a:gd name="T25" fmla="*/ 1264 h 4000"/>
                  <a:gd name="T26" fmla="*/ 3913 w 3999"/>
                  <a:gd name="T27" fmla="*/ 2001 h 4000"/>
                  <a:gd name="T28" fmla="*/ 2735 w 3999"/>
                  <a:gd name="T29" fmla="*/ 2001 h 4000"/>
                  <a:gd name="T30" fmla="*/ 2735 w 3999"/>
                  <a:gd name="T31" fmla="*/ 736 h 4000"/>
                  <a:gd name="T32" fmla="*/ 2000 w 3999"/>
                  <a:gd name="T33" fmla="*/ 0 h 4000"/>
                  <a:gd name="T34" fmla="*/ 1264 w 3999"/>
                  <a:gd name="T35" fmla="*/ 736 h 4000"/>
                  <a:gd name="T36" fmla="*/ 2000 w 3999"/>
                  <a:gd name="T37" fmla="*/ 86 h 4000"/>
                  <a:gd name="T38" fmla="*/ 2000 w 3999"/>
                  <a:gd name="T39" fmla="*/ 1264 h 4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99" h="4000">
                    <a:moveTo>
                      <a:pt x="736" y="2737"/>
                    </a:moveTo>
                    <a:lnTo>
                      <a:pt x="0" y="2001"/>
                    </a:lnTo>
                    <a:lnTo>
                      <a:pt x="736" y="1264"/>
                    </a:lnTo>
                    <a:moveTo>
                      <a:pt x="86" y="2001"/>
                    </a:moveTo>
                    <a:lnTo>
                      <a:pt x="1264" y="2001"/>
                    </a:lnTo>
                    <a:moveTo>
                      <a:pt x="1264" y="3265"/>
                    </a:moveTo>
                    <a:lnTo>
                      <a:pt x="2000" y="4000"/>
                    </a:lnTo>
                    <a:lnTo>
                      <a:pt x="2735" y="3265"/>
                    </a:lnTo>
                    <a:moveTo>
                      <a:pt x="2000" y="3915"/>
                    </a:moveTo>
                    <a:lnTo>
                      <a:pt x="2000" y="2737"/>
                    </a:lnTo>
                    <a:moveTo>
                      <a:pt x="3264" y="2737"/>
                    </a:moveTo>
                    <a:lnTo>
                      <a:pt x="3999" y="2001"/>
                    </a:lnTo>
                    <a:lnTo>
                      <a:pt x="3264" y="1264"/>
                    </a:lnTo>
                    <a:moveTo>
                      <a:pt x="3913" y="2001"/>
                    </a:moveTo>
                    <a:lnTo>
                      <a:pt x="2735" y="2001"/>
                    </a:lnTo>
                    <a:moveTo>
                      <a:pt x="2735" y="736"/>
                    </a:moveTo>
                    <a:lnTo>
                      <a:pt x="2000" y="0"/>
                    </a:lnTo>
                    <a:lnTo>
                      <a:pt x="1264" y="736"/>
                    </a:lnTo>
                    <a:moveTo>
                      <a:pt x="2000" y="86"/>
                    </a:moveTo>
                    <a:lnTo>
                      <a:pt x="2000" y="1264"/>
                    </a:lnTo>
                  </a:path>
                </a:pathLst>
              </a:custGeom>
              <a:noFill/>
              <a:ln w="1270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4">
                  <a:defRPr/>
                </a:pPr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</a:endParaRPr>
              </a:p>
            </p:txBody>
          </p:sp>
          <p:sp>
            <p:nvSpPr>
              <p:cNvPr id="244" name="Title 1">
                <a:extLst>
                  <a:ext uri="{FF2B5EF4-FFF2-40B4-BE49-F238E27FC236}">
                    <a16:creationId xmlns:a16="http://schemas.microsoft.com/office/drawing/2014/main" id="{D2007B5C-1269-7A46-9779-AB91A3CABC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60544" y="4461590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932563">
                  <a:lnSpc>
                    <a:spcPct val="100000"/>
                  </a:lnSpc>
                  <a:defRPr/>
                </a:pPr>
                <a:r>
                  <a:rPr lang="en-US" sz="800" spc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kube</a:t>
                </a:r>
                <a:r>
                  <a:rPr lang="en-US" sz="800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-proxy</a:t>
                </a: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9816468-08A5-1B4D-938F-06E6EBEC0AA7}"/>
                </a:ext>
              </a:extLst>
            </p:cNvPr>
            <p:cNvGrpSpPr/>
            <p:nvPr/>
          </p:nvGrpSpPr>
          <p:grpSpPr>
            <a:xfrm>
              <a:off x="2148909" y="4891852"/>
              <a:ext cx="2508391" cy="1757001"/>
              <a:chOff x="4931505" y="5765939"/>
              <a:chExt cx="2558690" cy="1792232"/>
            </a:xfrm>
          </p:grpSpPr>
          <p:sp>
            <p:nvSpPr>
              <p:cNvPr id="185" name="Rectangle: Rounded Corners 129">
                <a:extLst>
                  <a:ext uri="{FF2B5EF4-FFF2-40B4-BE49-F238E27FC236}">
                    <a16:creationId xmlns:a16="http://schemas.microsoft.com/office/drawing/2014/main" id="{B9F24E03-76DC-0946-BE9F-0CC8A776368C}"/>
                  </a:ext>
                </a:extLst>
              </p:cNvPr>
              <p:cNvSpPr/>
              <p:nvPr/>
            </p:nvSpPr>
            <p:spPr bwMode="auto">
              <a:xfrm>
                <a:off x="4931505" y="5941630"/>
                <a:ext cx="2558690" cy="1616541"/>
              </a:xfrm>
              <a:prstGeom prst="roundRect">
                <a:avLst>
                  <a:gd name="adj" fmla="val 3125"/>
                </a:avLst>
              </a:prstGeom>
              <a:solidFill>
                <a:srgbClr val="FCFDFE">
                  <a:alpha val="2000"/>
                </a:srgbClr>
              </a:solidFill>
              <a:ln w="12700">
                <a:solidFill>
                  <a:srgbClr val="000000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76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41" name="Title 1">
                <a:extLst>
                  <a:ext uri="{FF2B5EF4-FFF2-40B4-BE49-F238E27FC236}">
                    <a16:creationId xmlns:a16="http://schemas.microsoft.com/office/drawing/2014/main" id="{B28DF626-1F71-774C-AA3E-FCF54A18DE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1506" y="5765939"/>
                <a:ext cx="601487" cy="125580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defTabSz="932563">
                  <a:lnSpc>
                    <a:spcPct val="100000"/>
                  </a:lnSpc>
                  <a:defRPr/>
                </a:pPr>
                <a:r>
                  <a:rPr lang="en-US" sz="800" spc="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VM</a:t>
                </a:r>
              </a:p>
            </p:txBody>
          </p:sp>
        </p:grpSp>
      </p:grpSp>
      <p:pic>
        <p:nvPicPr>
          <p:cNvPr id="262" name="Picture 261">
            <a:extLst>
              <a:ext uri="{FF2B5EF4-FFF2-40B4-BE49-F238E27FC236}">
                <a16:creationId xmlns:a16="http://schemas.microsoft.com/office/drawing/2014/main" id="{6CCC30B5-2E66-9243-94C8-BB53F4B3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560" y="4297031"/>
            <a:ext cx="417460" cy="4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5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7F2D5C-F251-1F4F-8820-ABC9D52068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Please, ask for help </a:t>
            </a:r>
          </a:p>
          <a:p>
            <a:r>
              <a:rPr lang="en-US" dirty="0"/>
              <a:t>Work singly or together </a:t>
            </a:r>
          </a:p>
          <a:p>
            <a:r>
              <a:rPr lang="en-US" dirty="0"/>
              <a:t>Whatever works for you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AC32AD-F009-6846-B6C7-25ECEEC1B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 and why are we here?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E339B-D60E-F245-ADB1-D93964B4E42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5950" y="6578600"/>
            <a:ext cx="11820525" cy="12065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73435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B69DE-B338-A94D-ACAE-BC9D5435F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299109"/>
            <a:ext cx="11887200" cy="5275861"/>
          </a:xfrm>
        </p:spPr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H Porta </a:t>
            </a:r>
            <a:r>
              <a:rPr lang="en-US" dirty="0" err="1"/>
              <a:t>Fira</a:t>
            </a:r>
            <a:endParaRPr lang="en-US" dirty="0"/>
          </a:p>
          <a:p>
            <a:pPr lvl="1"/>
            <a:r>
              <a:rPr lang="en-US" dirty="0"/>
              <a:t>PIN: LB4U36 </a:t>
            </a:r>
          </a:p>
          <a:p>
            <a:r>
              <a:rPr lang="en-US" dirty="0"/>
              <a:t>Cluster access: check your email for a </a:t>
            </a:r>
            <a:r>
              <a:rPr lang="en-US" dirty="0" err="1"/>
              <a:t>kube</a:t>
            </a:r>
            <a:r>
              <a:rPr lang="en-US" dirty="0"/>
              <a:t> config</a:t>
            </a:r>
          </a:p>
          <a:p>
            <a:endParaRPr lang="en-US" dirty="0"/>
          </a:p>
          <a:p>
            <a:r>
              <a:rPr lang="en-US" dirty="0"/>
              <a:t>Room logistics and schedule</a:t>
            </a:r>
          </a:p>
          <a:p>
            <a:pPr lvl="1"/>
            <a:r>
              <a:rPr lang="en-US" dirty="0"/>
              <a:t>Restrooms</a:t>
            </a:r>
          </a:p>
          <a:p>
            <a:pPr lvl="1"/>
            <a:r>
              <a:rPr lang="en-US" dirty="0"/>
              <a:t>2 labs</a:t>
            </a:r>
          </a:p>
          <a:p>
            <a:pPr lvl="1"/>
            <a:r>
              <a:rPr lang="en-US" dirty="0"/>
              <a:t>Break</a:t>
            </a:r>
          </a:p>
          <a:p>
            <a:pPr lvl="1"/>
            <a:r>
              <a:rPr lang="en-US" dirty="0"/>
              <a:t>1 lab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D8DFC-C186-0444-89BA-42347403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0057241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54579-BB88-A143-9203-03659B62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Containers in Kubernetes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E44EA-599B-934E-9590-B3E337DF4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87" y="2210026"/>
            <a:ext cx="9563100" cy="382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A849FE-DB8D-E24F-93AD-4759A70B648C}"/>
              </a:ext>
            </a:extLst>
          </p:cNvPr>
          <p:cNvSpPr txBox="1"/>
          <p:nvPr/>
        </p:nvSpPr>
        <p:spPr>
          <a:xfrm>
            <a:off x="3207657" y="1268230"/>
            <a:ext cx="135998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kubectl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7E11D-86C5-BF4C-9BF8-46D3A2AE64BE}"/>
              </a:ext>
            </a:extLst>
          </p:cNvPr>
          <p:cNvSpPr txBox="1"/>
          <p:nvPr/>
        </p:nvSpPr>
        <p:spPr>
          <a:xfrm>
            <a:off x="5174343" y="1268230"/>
            <a:ext cx="44532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Universe of ecosystem tooling</a:t>
            </a:r>
          </a:p>
        </p:txBody>
      </p:sp>
    </p:spTree>
    <p:extLst>
      <p:ext uri="{BB962C8B-B14F-4D97-AF65-F5344CB8AC3E}">
        <p14:creationId xmlns:p14="http://schemas.microsoft.com/office/powerpoint/2010/main" val="6720813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650F-D8B8-E743-A505-D5A7AA0B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dirty="0"/>
              <a:t>ASP.NET Lift-and-shift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5B5A4F-C529-4A45-94A7-80FCBA5F10C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34776430"/>
              </p:ext>
            </p:extLst>
          </p:nvPr>
        </p:nvGraphicFramePr>
        <p:xfrm>
          <a:off x="275290" y="1434526"/>
          <a:ext cx="11888913" cy="4810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4733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C97CDF-5B91-46CA-97A0-9E2026FF8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1"/>
            <a:ext cx="11237870" cy="565027"/>
          </a:xfrm>
        </p:spPr>
        <p:txBody>
          <a:bodyPr/>
          <a:lstStyle/>
          <a:p>
            <a:r>
              <a:rPr lang="en-US" dirty="0"/>
              <a:t>Windows Server Container Fundamentals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78713A-E51F-4902-B43D-7C096DE17C71}"/>
              </a:ext>
            </a:extLst>
          </p:cNvPr>
          <p:cNvGrpSpPr/>
          <p:nvPr/>
        </p:nvGrpSpPr>
        <p:grpSpPr>
          <a:xfrm>
            <a:off x="7082585" y="1770822"/>
            <a:ext cx="3941938" cy="4019468"/>
            <a:chOff x="7288618" y="2549973"/>
            <a:chExt cx="3926647" cy="39597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AB1F80-747C-4E74-BC59-C9532C712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8618" y="2549973"/>
              <a:ext cx="3719624" cy="37196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90AF3E-1D6F-4F3C-A135-3ACA1690764C}"/>
                </a:ext>
              </a:extLst>
            </p:cNvPr>
            <p:cNvSpPr txBox="1"/>
            <p:nvPr/>
          </p:nvSpPr>
          <p:spPr>
            <a:xfrm>
              <a:off x="7754876" y="6131184"/>
              <a:ext cx="3460389" cy="378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563">
                <a:defRPr/>
              </a:pPr>
              <a:r>
                <a:rPr lang="en-US" sz="2448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 Repository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A5B7E1-7FB2-4F70-A717-1E3F77B70BEC}"/>
              </a:ext>
            </a:extLst>
          </p:cNvPr>
          <p:cNvGrpSpPr/>
          <p:nvPr/>
        </p:nvGrpSpPr>
        <p:grpSpPr>
          <a:xfrm>
            <a:off x="2093966" y="3878155"/>
            <a:ext cx="2175522" cy="2545476"/>
            <a:chOff x="1777632" y="3269544"/>
            <a:chExt cx="2821804" cy="3290651"/>
          </a:xfrm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F432BBD1-5C2E-4642-86E5-3ED7CE05EEF3}"/>
                </a:ext>
              </a:extLst>
            </p:cNvPr>
            <p:cNvSpPr/>
            <p:nvPr/>
          </p:nvSpPr>
          <p:spPr bwMode="auto">
            <a:xfrm>
              <a:off x="1777632" y="3269544"/>
              <a:ext cx="2679011" cy="2722253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32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8BE40B-325D-4E63-AA02-248AF95E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1083" y="4443732"/>
              <a:ext cx="1139515" cy="8796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AC10C2-37C3-436D-BC3A-C5EC41A5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3916" y="4434056"/>
              <a:ext cx="1048138" cy="8796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FE43B6-AAEF-4711-9AF3-E45C3AF7323F}"/>
                </a:ext>
              </a:extLst>
            </p:cNvPr>
            <p:cNvSpPr txBox="1"/>
            <p:nvPr/>
          </p:nvSpPr>
          <p:spPr>
            <a:xfrm>
              <a:off x="1788289" y="6063516"/>
              <a:ext cx="2811147" cy="496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563">
                <a:defRPr/>
              </a:pPr>
              <a:r>
                <a:rPr lang="en-US" sz="2448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 Host</a:t>
              </a:r>
            </a:p>
          </p:txBody>
        </p:sp>
      </p:grp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A0F0D7E5-7D25-44AC-BFA8-38CEDE82EC67}"/>
              </a:ext>
            </a:extLst>
          </p:cNvPr>
          <p:cNvSpPr/>
          <p:nvPr/>
        </p:nvSpPr>
        <p:spPr bwMode="auto">
          <a:xfrm>
            <a:off x="4814907" y="3758477"/>
            <a:ext cx="2080244" cy="438934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32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7B5CFC-7741-42D0-819D-6FDAE8C69621}"/>
              </a:ext>
            </a:extLst>
          </p:cNvPr>
          <p:cNvGrpSpPr/>
          <p:nvPr/>
        </p:nvGrpSpPr>
        <p:grpSpPr>
          <a:xfrm>
            <a:off x="1965743" y="1760701"/>
            <a:ext cx="2328118" cy="1926142"/>
            <a:chOff x="1697676" y="1803148"/>
            <a:chExt cx="2282676" cy="188854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90CDE9D-A632-4C2E-AEEF-C27D3972E582}"/>
                </a:ext>
              </a:extLst>
            </p:cNvPr>
            <p:cNvGrpSpPr/>
            <p:nvPr/>
          </p:nvGrpSpPr>
          <p:grpSpPr>
            <a:xfrm>
              <a:off x="2086188" y="1803148"/>
              <a:ext cx="1463974" cy="1511840"/>
              <a:chOff x="588159" y="1587365"/>
              <a:chExt cx="3776084" cy="4243388"/>
            </a:xfrm>
          </p:grpSpPr>
          <p:sp>
            <p:nvSpPr>
              <p:cNvPr id="16" name="Rectangle 13">
                <a:extLst>
                  <a:ext uri="{FF2B5EF4-FFF2-40B4-BE49-F238E27FC236}">
                    <a16:creationId xmlns:a16="http://schemas.microsoft.com/office/drawing/2014/main" id="{A75E7289-DD21-4F07-AD59-19B83FE98CD5}"/>
                  </a:ext>
                </a:extLst>
              </p:cNvPr>
              <p:cNvSpPr/>
              <p:nvPr/>
            </p:nvSpPr>
            <p:spPr bwMode="auto">
              <a:xfrm>
                <a:off x="588263" y="2518672"/>
                <a:ext cx="1890086" cy="1714016"/>
              </a:xfrm>
              <a:custGeom>
                <a:avLst/>
                <a:gdLst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0 w 2136939"/>
                  <a:gd name="connsiteY3" fmla="*/ 942165 h 942165"/>
                  <a:gd name="connsiteX4" fmla="*/ 0 w 2136939"/>
                  <a:gd name="connsiteY4" fmla="*/ 0 h 942165"/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6954 w 2136939"/>
                  <a:gd name="connsiteY3" fmla="*/ 750941 h 942165"/>
                  <a:gd name="connsiteX4" fmla="*/ 0 w 2136939"/>
                  <a:gd name="connsiteY4" fmla="*/ 0 h 942165"/>
                  <a:gd name="connsiteX0" fmla="*/ 0 w 2136939"/>
                  <a:gd name="connsiteY0" fmla="*/ 0 h 1714016"/>
                  <a:gd name="connsiteX1" fmla="*/ 2136939 w 2136939"/>
                  <a:gd name="connsiteY1" fmla="*/ 0 h 1714016"/>
                  <a:gd name="connsiteX2" fmla="*/ 1890086 w 2136939"/>
                  <a:gd name="connsiteY2" fmla="*/ 1714016 h 1714016"/>
                  <a:gd name="connsiteX3" fmla="*/ 6954 w 2136939"/>
                  <a:gd name="connsiteY3" fmla="*/ 750941 h 1714016"/>
                  <a:gd name="connsiteX4" fmla="*/ 0 w 2136939"/>
                  <a:gd name="connsiteY4" fmla="*/ 0 h 1714016"/>
                  <a:gd name="connsiteX0" fmla="*/ 0 w 1890086"/>
                  <a:gd name="connsiteY0" fmla="*/ 0 h 1714016"/>
                  <a:gd name="connsiteX1" fmla="*/ 1848364 w 1890086"/>
                  <a:gd name="connsiteY1" fmla="*/ 1157776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64848 h 1714016"/>
                  <a:gd name="connsiteX4" fmla="*/ 0 w 1890086"/>
                  <a:gd name="connsiteY4" fmla="*/ 0 h 171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086" h="1714016">
                    <a:moveTo>
                      <a:pt x="0" y="0"/>
                    </a:moveTo>
                    <a:lnTo>
                      <a:pt x="1886609" y="963075"/>
                    </a:lnTo>
                    <a:lnTo>
                      <a:pt x="1890086" y="1714016"/>
                    </a:lnTo>
                    <a:lnTo>
                      <a:pt x="6954" y="7648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32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8" name="Rectangle 13">
                <a:extLst>
                  <a:ext uri="{FF2B5EF4-FFF2-40B4-BE49-F238E27FC236}">
                    <a16:creationId xmlns:a16="http://schemas.microsoft.com/office/drawing/2014/main" id="{B892CBEE-2C39-4FF3-A1E6-7237A5521D44}"/>
                  </a:ext>
                </a:extLst>
              </p:cNvPr>
              <p:cNvSpPr/>
              <p:nvPr/>
            </p:nvSpPr>
            <p:spPr bwMode="auto">
              <a:xfrm>
                <a:off x="588159" y="3316599"/>
                <a:ext cx="1890190" cy="1714016"/>
              </a:xfrm>
              <a:custGeom>
                <a:avLst/>
                <a:gdLst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0 w 2136939"/>
                  <a:gd name="connsiteY3" fmla="*/ 942165 h 942165"/>
                  <a:gd name="connsiteX4" fmla="*/ 0 w 2136939"/>
                  <a:gd name="connsiteY4" fmla="*/ 0 h 942165"/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6954 w 2136939"/>
                  <a:gd name="connsiteY3" fmla="*/ 750941 h 942165"/>
                  <a:gd name="connsiteX4" fmla="*/ 0 w 2136939"/>
                  <a:gd name="connsiteY4" fmla="*/ 0 h 942165"/>
                  <a:gd name="connsiteX0" fmla="*/ 0 w 2136939"/>
                  <a:gd name="connsiteY0" fmla="*/ 0 h 1714016"/>
                  <a:gd name="connsiteX1" fmla="*/ 2136939 w 2136939"/>
                  <a:gd name="connsiteY1" fmla="*/ 0 h 1714016"/>
                  <a:gd name="connsiteX2" fmla="*/ 1890086 w 2136939"/>
                  <a:gd name="connsiteY2" fmla="*/ 1714016 h 1714016"/>
                  <a:gd name="connsiteX3" fmla="*/ 6954 w 2136939"/>
                  <a:gd name="connsiteY3" fmla="*/ 750941 h 1714016"/>
                  <a:gd name="connsiteX4" fmla="*/ 0 w 2136939"/>
                  <a:gd name="connsiteY4" fmla="*/ 0 h 1714016"/>
                  <a:gd name="connsiteX0" fmla="*/ 0 w 1890086"/>
                  <a:gd name="connsiteY0" fmla="*/ 0 h 1714016"/>
                  <a:gd name="connsiteX1" fmla="*/ 1848364 w 1890086"/>
                  <a:gd name="connsiteY1" fmla="*/ 1157776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64848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3617 w 1890086"/>
                  <a:gd name="connsiteY3" fmla="*/ 751499 h 1714016"/>
                  <a:gd name="connsiteX4" fmla="*/ 0 w 1890086"/>
                  <a:gd name="connsiteY4" fmla="*/ 0 h 1714016"/>
                  <a:gd name="connsiteX0" fmla="*/ 104 w 1890190"/>
                  <a:gd name="connsiteY0" fmla="*/ 0 h 1714016"/>
                  <a:gd name="connsiteX1" fmla="*/ 1886713 w 1890190"/>
                  <a:gd name="connsiteY1" fmla="*/ 963075 h 1714016"/>
                  <a:gd name="connsiteX2" fmla="*/ 1890190 w 1890190"/>
                  <a:gd name="connsiteY2" fmla="*/ 1714016 h 1714016"/>
                  <a:gd name="connsiteX3" fmla="*/ 383 w 1890190"/>
                  <a:gd name="connsiteY3" fmla="*/ 738150 h 1714016"/>
                  <a:gd name="connsiteX4" fmla="*/ 104 w 1890190"/>
                  <a:gd name="connsiteY4" fmla="*/ 0 h 1714016"/>
                  <a:gd name="connsiteX0" fmla="*/ 104 w 1890190"/>
                  <a:gd name="connsiteY0" fmla="*/ 0 h 1714016"/>
                  <a:gd name="connsiteX1" fmla="*/ 1886713 w 1890190"/>
                  <a:gd name="connsiteY1" fmla="*/ 963075 h 1714016"/>
                  <a:gd name="connsiteX2" fmla="*/ 1890190 w 1890190"/>
                  <a:gd name="connsiteY2" fmla="*/ 1714016 h 1714016"/>
                  <a:gd name="connsiteX3" fmla="*/ 383 w 1890190"/>
                  <a:gd name="connsiteY3" fmla="*/ 751499 h 1714016"/>
                  <a:gd name="connsiteX4" fmla="*/ 104 w 1890190"/>
                  <a:gd name="connsiteY4" fmla="*/ 0 h 171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190" h="1714016">
                    <a:moveTo>
                      <a:pt x="104" y="0"/>
                    </a:moveTo>
                    <a:lnTo>
                      <a:pt x="1886713" y="963075"/>
                    </a:lnTo>
                    <a:lnTo>
                      <a:pt x="1890190" y="1714016"/>
                    </a:lnTo>
                    <a:lnTo>
                      <a:pt x="383" y="751499"/>
                    </a:lnTo>
                    <a:cubicBezTo>
                      <a:pt x="-823" y="500999"/>
                      <a:pt x="1310" y="250500"/>
                      <a:pt x="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32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19" name="Rectangle 13">
                <a:extLst>
                  <a:ext uri="{FF2B5EF4-FFF2-40B4-BE49-F238E27FC236}">
                    <a16:creationId xmlns:a16="http://schemas.microsoft.com/office/drawing/2014/main" id="{E557A67A-4964-4418-88A6-A08D0A66ACC4}"/>
                  </a:ext>
                </a:extLst>
              </p:cNvPr>
              <p:cNvSpPr/>
              <p:nvPr/>
            </p:nvSpPr>
            <p:spPr bwMode="auto">
              <a:xfrm>
                <a:off x="588263" y="4114526"/>
                <a:ext cx="1890086" cy="1714016"/>
              </a:xfrm>
              <a:custGeom>
                <a:avLst/>
                <a:gdLst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0 w 2136939"/>
                  <a:gd name="connsiteY3" fmla="*/ 942165 h 942165"/>
                  <a:gd name="connsiteX4" fmla="*/ 0 w 2136939"/>
                  <a:gd name="connsiteY4" fmla="*/ 0 h 942165"/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6954 w 2136939"/>
                  <a:gd name="connsiteY3" fmla="*/ 750941 h 942165"/>
                  <a:gd name="connsiteX4" fmla="*/ 0 w 2136939"/>
                  <a:gd name="connsiteY4" fmla="*/ 0 h 942165"/>
                  <a:gd name="connsiteX0" fmla="*/ 0 w 2136939"/>
                  <a:gd name="connsiteY0" fmla="*/ 0 h 1714016"/>
                  <a:gd name="connsiteX1" fmla="*/ 2136939 w 2136939"/>
                  <a:gd name="connsiteY1" fmla="*/ 0 h 1714016"/>
                  <a:gd name="connsiteX2" fmla="*/ 1890086 w 2136939"/>
                  <a:gd name="connsiteY2" fmla="*/ 1714016 h 1714016"/>
                  <a:gd name="connsiteX3" fmla="*/ 6954 w 2136939"/>
                  <a:gd name="connsiteY3" fmla="*/ 750941 h 1714016"/>
                  <a:gd name="connsiteX4" fmla="*/ 0 w 2136939"/>
                  <a:gd name="connsiteY4" fmla="*/ 0 h 1714016"/>
                  <a:gd name="connsiteX0" fmla="*/ 0 w 1890086"/>
                  <a:gd name="connsiteY0" fmla="*/ 0 h 1714016"/>
                  <a:gd name="connsiteX1" fmla="*/ 1848364 w 1890086"/>
                  <a:gd name="connsiteY1" fmla="*/ 1157776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64848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3477 w 1890086"/>
                  <a:gd name="connsiteY3" fmla="*/ 771802 h 1714016"/>
                  <a:gd name="connsiteX4" fmla="*/ 0 w 1890086"/>
                  <a:gd name="connsiteY4" fmla="*/ 0 h 171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086" h="1714016">
                    <a:moveTo>
                      <a:pt x="0" y="0"/>
                    </a:moveTo>
                    <a:lnTo>
                      <a:pt x="1886609" y="963075"/>
                    </a:lnTo>
                    <a:lnTo>
                      <a:pt x="1890086" y="1714016"/>
                    </a:lnTo>
                    <a:lnTo>
                      <a:pt x="3477" y="771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32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21" name="Rectangle 13">
                <a:extLst>
                  <a:ext uri="{FF2B5EF4-FFF2-40B4-BE49-F238E27FC236}">
                    <a16:creationId xmlns:a16="http://schemas.microsoft.com/office/drawing/2014/main" id="{4897BA58-E6E7-4B4A-A00B-671D7089AF9F}"/>
                  </a:ext>
                </a:extLst>
              </p:cNvPr>
              <p:cNvSpPr/>
              <p:nvPr/>
            </p:nvSpPr>
            <p:spPr bwMode="auto">
              <a:xfrm flipH="1">
                <a:off x="2474157" y="2515799"/>
                <a:ext cx="1890086" cy="1714016"/>
              </a:xfrm>
              <a:custGeom>
                <a:avLst/>
                <a:gdLst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0 w 2136939"/>
                  <a:gd name="connsiteY3" fmla="*/ 942165 h 942165"/>
                  <a:gd name="connsiteX4" fmla="*/ 0 w 2136939"/>
                  <a:gd name="connsiteY4" fmla="*/ 0 h 942165"/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6954 w 2136939"/>
                  <a:gd name="connsiteY3" fmla="*/ 750941 h 942165"/>
                  <a:gd name="connsiteX4" fmla="*/ 0 w 2136939"/>
                  <a:gd name="connsiteY4" fmla="*/ 0 h 942165"/>
                  <a:gd name="connsiteX0" fmla="*/ 0 w 2136939"/>
                  <a:gd name="connsiteY0" fmla="*/ 0 h 1714016"/>
                  <a:gd name="connsiteX1" fmla="*/ 2136939 w 2136939"/>
                  <a:gd name="connsiteY1" fmla="*/ 0 h 1714016"/>
                  <a:gd name="connsiteX2" fmla="*/ 1890086 w 2136939"/>
                  <a:gd name="connsiteY2" fmla="*/ 1714016 h 1714016"/>
                  <a:gd name="connsiteX3" fmla="*/ 6954 w 2136939"/>
                  <a:gd name="connsiteY3" fmla="*/ 750941 h 1714016"/>
                  <a:gd name="connsiteX4" fmla="*/ 0 w 2136939"/>
                  <a:gd name="connsiteY4" fmla="*/ 0 h 1714016"/>
                  <a:gd name="connsiteX0" fmla="*/ 0 w 1890086"/>
                  <a:gd name="connsiteY0" fmla="*/ 0 h 1714016"/>
                  <a:gd name="connsiteX1" fmla="*/ 1848364 w 1890086"/>
                  <a:gd name="connsiteY1" fmla="*/ 1157776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64848 h 1714016"/>
                  <a:gd name="connsiteX4" fmla="*/ 0 w 1890086"/>
                  <a:gd name="connsiteY4" fmla="*/ 0 h 171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086" h="1714016">
                    <a:moveTo>
                      <a:pt x="0" y="0"/>
                    </a:moveTo>
                    <a:lnTo>
                      <a:pt x="1886609" y="963075"/>
                    </a:lnTo>
                    <a:lnTo>
                      <a:pt x="1890086" y="1714016"/>
                    </a:lnTo>
                    <a:lnTo>
                      <a:pt x="6954" y="7648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32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22" name="Rectangle 13">
                <a:extLst>
                  <a:ext uri="{FF2B5EF4-FFF2-40B4-BE49-F238E27FC236}">
                    <a16:creationId xmlns:a16="http://schemas.microsoft.com/office/drawing/2014/main" id="{2EBCAA3D-C90E-4487-AEA5-9544C8D361D1}"/>
                  </a:ext>
                </a:extLst>
              </p:cNvPr>
              <p:cNvSpPr/>
              <p:nvPr/>
            </p:nvSpPr>
            <p:spPr bwMode="auto">
              <a:xfrm flipH="1">
                <a:off x="2474157" y="3313726"/>
                <a:ext cx="1890086" cy="1714016"/>
              </a:xfrm>
              <a:custGeom>
                <a:avLst/>
                <a:gdLst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0 w 2136939"/>
                  <a:gd name="connsiteY3" fmla="*/ 942165 h 942165"/>
                  <a:gd name="connsiteX4" fmla="*/ 0 w 2136939"/>
                  <a:gd name="connsiteY4" fmla="*/ 0 h 942165"/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6954 w 2136939"/>
                  <a:gd name="connsiteY3" fmla="*/ 750941 h 942165"/>
                  <a:gd name="connsiteX4" fmla="*/ 0 w 2136939"/>
                  <a:gd name="connsiteY4" fmla="*/ 0 h 942165"/>
                  <a:gd name="connsiteX0" fmla="*/ 0 w 2136939"/>
                  <a:gd name="connsiteY0" fmla="*/ 0 h 1714016"/>
                  <a:gd name="connsiteX1" fmla="*/ 2136939 w 2136939"/>
                  <a:gd name="connsiteY1" fmla="*/ 0 h 1714016"/>
                  <a:gd name="connsiteX2" fmla="*/ 1890086 w 2136939"/>
                  <a:gd name="connsiteY2" fmla="*/ 1714016 h 1714016"/>
                  <a:gd name="connsiteX3" fmla="*/ 6954 w 2136939"/>
                  <a:gd name="connsiteY3" fmla="*/ 750941 h 1714016"/>
                  <a:gd name="connsiteX4" fmla="*/ 0 w 2136939"/>
                  <a:gd name="connsiteY4" fmla="*/ 0 h 1714016"/>
                  <a:gd name="connsiteX0" fmla="*/ 0 w 1890086"/>
                  <a:gd name="connsiteY0" fmla="*/ 0 h 1714016"/>
                  <a:gd name="connsiteX1" fmla="*/ 1848364 w 1890086"/>
                  <a:gd name="connsiteY1" fmla="*/ 1157776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64848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3616 w 1890086"/>
                  <a:gd name="connsiteY3" fmla="*/ 734813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3616 w 1890086"/>
                  <a:gd name="connsiteY3" fmla="*/ 744825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3616 w 1890086"/>
                  <a:gd name="connsiteY3" fmla="*/ 754837 h 1714016"/>
                  <a:gd name="connsiteX4" fmla="*/ 0 w 1890086"/>
                  <a:gd name="connsiteY4" fmla="*/ 0 h 171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086" h="1714016">
                    <a:moveTo>
                      <a:pt x="0" y="0"/>
                    </a:moveTo>
                    <a:lnTo>
                      <a:pt x="1886609" y="963075"/>
                    </a:lnTo>
                    <a:lnTo>
                      <a:pt x="1890086" y="1714016"/>
                    </a:lnTo>
                    <a:lnTo>
                      <a:pt x="3616" y="754837"/>
                    </a:lnTo>
                    <a:cubicBezTo>
                      <a:pt x="2411" y="509899"/>
                      <a:pt x="1205" y="24493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32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23" name="Rectangle 13">
                <a:extLst>
                  <a:ext uri="{FF2B5EF4-FFF2-40B4-BE49-F238E27FC236}">
                    <a16:creationId xmlns:a16="http://schemas.microsoft.com/office/drawing/2014/main" id="{86239418-D1E6-4633-AE34-32F88A4386E2}"/>
                  </a:ext>
                </a:extLst>
              </p:cNvPr>
              <p:cNvSpPr/>
              <p:nvPr/>
            </p:nvSpPr>
            <p:spPr bwMode="auto">
              <a:xfrm flipH="1">
                <a:off x="2474157" y="4111653"/>
                <a:ext cx="1890086" cy="1714016"/>
              </a:xfrm>
              <a:custGeom>
                <a:avLst/>
                <a:gdLst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0 w 2136939"/>
                  <a:gd name="connsiteY3" fmla="*/ 942165 h 942165"/>
                  <a:gd name="connsiteX4" fmla="*/ 0 w 2136939"/>
                  <a:gd name="connsiteY4" fmla="*/ 0 h 942165"/>
                  <a:gd name="connsiteX0" fmla="*/ 0 w 2136939"/>
                  <a:gd name="connsiteY0" fmla="*/ 0 h 942165"/>
                  <a:gd name="connsiteX1" fmla="*/ 2136939 w 2136939"/>
                  <a:gd name="connsiteY1" fmla="*/ 0 h 942165"/>
                  <a:gd name="connsiteX2" fmla="*/ 2136939 w 2136939"/>
                  <a:gd name="connsiteY2" fmla="*/ 942165 h 942165"/>
                  <a:gd name="connsiteX3" fmla="*/ 6954 w 2136939"/>
                  <a:gd name="connsiteY3" fmla="*/ 750941 h 942165"/>
                  <a:gd name="connsiteX4" fmla="*/ 0 w 2136939"/>
                  <a:gd name="connsiteY4" fmla="*/ 0 h 942165"/>
                  <a:gd name="connsiteX0" fmla="*/ 0 w 2136939"/>
                  <a:gd name="connsiteY0" fmla="*/ 0 h 1714016"/>
                  <a:gd name="connsiteX1" fmla="*/ 2136939 w 2136939"/>
                  <a:gd name="connsiteY1" fmla="*/ 0 h 1714016"/>
                  <a:gd name="connsiteX2" fmla="*/ 1890086 w 2136939"/>
                  <a:gd name="connsiteY2" fmla="*/ 1714016 h 1714016"/>
                  <a:gd name="connsiteX3" fmla="*/ 6954 w 2136939"/>
                  <a:gd name="connsiteY3" fmla="*/ 750941 h 1714016"/>
                  <a:gd name="connsiteX4" fmla="*/ 0 w 2136939"/>
                  <a:gd name="connsiteY4" fmla="*/ 0 h 1714016"/>
                  <a:gd name="connsiteX0" fmla="*/ 0 w 1890086"/>
                  <a:gd name="connsiteY0" fmla="*/ 0 h 1714016"/>
                  <a:gd name="connsiteX1" fmla="*/ 1848364 w 1890086"/>
                  <a:gd name="connsiteY1" fmla="*/ 1157776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50941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6954 w 1890086"/>
                  <a:gd name="connsiteY3" fmla="*/ 764848 h 1714016"/>
                  <a:gd name="connsiteX4" fmla="*/ 0 w 1890086"/>
                  <a:gd name="connsiteY4" fmla="*/ 0 h 1714016"/>
                  <a:gd name="connsiteX0" fmla="*/ 0 w 1890086"/>
                  <a:gd name="connsiteY0" fmla="*/ 0 h 1714016"/>
                  <a:gd name="connsiteX1" fmla="*/ 1886609 w 1890086"/>
                  <a:gd name="connsiteY1" fmla="*/ 963075 h 1714016"/>
                  <a:gd name="connsiteX2" fmla="*/ 1890086 w 1890086"/>
                  <a:gd name="connsiteY2" fmla="*/ 1714016 h 1714016"/>
                  <a:gd name="connsiteX3" fmla="*/ 3477 w 1890086"/>
                  <a:gd name="connsiteY3" fmla="*/ 771802 h 1714016"/>
                  <a:gd name="connsiteX4" fmla="*/ 0 w 1890086"/>
                  <a:gd name="connsiteY4" fmla="*/ 0 h 1714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086" h="1714016">
                    <a:moveTo>
                      <a:pt x="0" y="0"/>
                    </a:moveTo>
                    <a:lnTo>
                      <a:pt x="1886609" y="963075"/>
                    </a:lnTo>
                    <a:lnTo>
                      <a:pt x="1890086" y="1714016"/>
                    </a:lnTo>
                    <a:lnTo>
                      <a:pt x="3477" y="7718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7565" rIns="0" bIns="4756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32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27" name="Product_ECDC" title="Icon of a box">
                <a:extLst>
                  <a:ext uri="{FF2B5EF4-FFF2-40B4-BE49-F238E27FC236}">
                    <a16:creationId xmlns:a16="http://schemas.microsoft.com/office/drawing/2014/main" id="{900C18C3-52E9-4802-9C6C-CCBACA47263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8263" y="1587365"/>
                <a:ext cx="3771788" cy="4243388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noFill/>
              <a:ln w="15875" cap="sq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2DF655-B1F3-4AB0-94CA-508ED6C3855C}"/>
                </a:ext>
              </a:extLst>
            </p:cNvPr>
            <p:cNvSpPr txBox="1"/>
            <p:nvPr/>
          </p:nvSpPr>
          <p:spPr>
            <a:xfrm>
              <a:off x="1697676" y="3314988"/>
              <a:ext cx="2282676" cy="3767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32563">
                <a:defRPr/>
              </a:pPr>
              <a:r>
                <a:rPr lang="en-US" sz="2448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</a:t>
              </a:r>
              <a:r>
                <a:rPr lang="en-US" sz="2040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en-US" sz="2448" dirty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230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9DDF-8C03-4D62-B217-B8D4EF59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1"/>
            <a:ext cx="11237870" cy="565027"/>
          </a:xfrm>
        </p:spPr>
        <p:txBody>
          <a:bodyPr/>
          <a:lstStyle/>
          <a:p>
            <a:r>
              <a:rPr lang="en-US" dirty="0"/>
              <a:t>What is a Windows Container?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4880E3-C452-472B-9AB2-F02A205CED84}"/>
              </a:ext>
            </a:extLst>
          </p:cNvPr>
          <p:cNvGrpSpPr/>
          <p:nvPr/>
        </p:nvGrpSpPr>
        <p:grpSpPr>
          <a:xfrm>
            <a:off x="600855" y="1454048"/>
            <a:ext cx="5183369" cy="4548866"/>
            <a:chOff x="588263" y="1425667"/>
            <a:chExt cx="5082196" cy="44600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D6FE28-40BE-4478-86B2-ED4F91BB58E3}"/>
                </a:ext>
              </a:extLst>
            </p:cNvPr>
            <p:cNvSpPr/>
            <p:nvPr/>
          </p:nvSpPr>
          <p:spPr>
            <a:xfrm>
              <a:off x="588263" y="1425667"/>
              <a:ext cx="4986943" cy="22602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32239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632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  <a:t>Traditional virtual machines </a:t>
              </a:r>
              <a:r>
                <a:rPr lang="en-US" sz="1632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= hardware virtualization</a:t>
              </a:r>
            </a:p>
          </p:txBody>
        </p:sp>
        <p:sp>
          <p:nvSpPr>
            <p:cNvPr id="4" name="Product_ECDC" title="Icon of a box">
              <a:extLst>
                <a:ext uri="{FF2B5EF4-FFF2-40B4-BE49-F238E27FC236}">
                  <a16:creationId xmlns:a16="http://schemas.microsoft.com/office/drawing/2014/main" id="{7A29B4C4-14E4-4C92-8E5E-0E75CB7BB54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5763" y="1931905"/>
              <a:ext cx="250644" cy="281982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5" name="desktop" title="a desktop PC">
              <a:extLst>
                <a:ext uri="{FF2B5EF4-FFF2-40B4-BE49-F238E27FC236}">
                  <a16:creationId xmlns:a16="http://schemas.microsoft.com/office/drawing/2014/main" id="{585ED473-20B0-47FC-9FE5-CA2C0B5A9A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5763" y="2476223"/>
              <a:ext cx="242332" cy="238375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" name="server" title="Icon of a server tower">
              <a:extLst>
                <a:ext uri="{FF2B5EF4-FFF2-40B4-BE49-F238E27FC236}">
                  <a16:creationId xmlns:a16="http://schemas.microsoft.com/office/drawing/2014/main" id="{5E53A951-C597-417B-BFBB-E080602416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7362" y="2967293"/>
              <a:ext cx="159134" cy="301262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" name="Processing_E9F5" title="Icon of two interlocked gears">
              <a:extLst>
                <a:ext uri="{FF2B5EF4-FFF2-40B4-BE49-F238E27FC236}">
                  <a16:creationId xmlns:a16="http://schemas.microsoft.com/office/drawing/2014/main" id="{7973CB09-AD49-4183-9CFC-D0A433CB43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2984" y="5005238"/>
              <a:ext cx="274685" cy="239232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A8E505-2073-40B3-8478-7366436BE4BC}"/>
                </a:ext>
              </a:extLst>
            </p:cNvPr>
            <p:cNvSpPr/>
            <p:nvPr/>
          </p:nvSpPr>
          <p:spPr bwMode="auto">
            <a:xfrm>
              <a:off x="588263" y="1834521"/>
              <a:ext cx="1960999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46083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9606AA-25CC-4345-9F19-D7C89D29E186}"/>
                </a:ext>
              </a:extLst>
            </p:cNvPr>
            <p:cNvSpPr/>
            <p:nvPr/>
          </p:nvSpPr>
          <p:spPr bwMode="auto">
            <a:xfrm>
              <a:off x="588263" y="2357035"/>
              <a:ext cx="1960999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46083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776B89-98D1-41D5-BD5D-A9D8D6BDBAFA}"/>
                </a:ext>
              </a:extLst>
            </p:cNvPr>
            <p:cNvSpPr/>
            <p:nvPr/>
          </p:nvSpPr>
          <p:spPr bwMode="auto">
            <a:xfrm>
              <a:off x="588263" y="2879549"/>
              <a:ext cx="5082196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46083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Hardware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BE20B0-7864-4D45-93A8-A80E9A77C7B1}"/>
                </a:ext>
              </a:extLst>
            </p:cNvPr>
            <p:cNvSpPr/>
            <p:nvPr/>
          </p:nvSpPr>
          <p:spPr bwMode="auto">
            <a:xfrm>
              <a:off x="2586630" y="1834521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326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E4A62E-F7E7-4075-9A57-34D741F9B58C}"/>
                </a:ext>
              </a:extLst>
            </p:cNvPr>
            <p:cNvSpPr/>
            <p:nvPr/>
          </p:nvSpPr>
          <p:spPr bwMode="auto">
            <a:xfrm>
              <a:off x="3627029" y="1834521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326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VM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A4CD05-9092-4D43-AF3A-A1F2BBAD7C65}"/>
                </a:ext>
              </a:extLst>
            </p:cNvPr>
            <p:cNvSpPr/>
            <p:nvPr/>
          </p:nvSpPr>
          <p:spPr bwMode="auto">
            <a:xfrm>
              <a:off x="4667428" y="1834521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326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VM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CCD439-0A33-4BD6-BAF9-16B6DCA09D08}"/>
                </a:ext>
              </a:extLst>
            </p:cNvPr>
            <p:cNvGrpSpPr/>
            <p:nvPr/>
          </p:nvGrpSpPr>
          <p:grpSpPr>
            <a:xfrm>
              <a:off x="2745715" y="2357036"/>
              <a:ext cx="684861" cy="317781"/>
              <a:chOff x="2683233" y="2481925"/>
              <a:chExt cx="505750" cy="234672"/>
            </a:xfrm>
          </p:grpSpPr>
          <p:sp>
            <p:nvSpPr>
              <p:cNvPr id="15" name="Product_ECDC" title="Icon of a box">
                <a:extLst>
                  <a:ext uri="{FF2B5EF4-FFF2-40B4-BE49-F238E27FC236}">
                    <a16:creationId xmlns:a16="http://schemas.microsoft.com/office/drawing/2014/main" id="{0DF55C61-7F5A-4171-913E-6A604AF6586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83233" y="2481925"/>
                <a:ext cx="208594" cy="23467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" name="desktop" title="a desktop PC">
                <a:extLst>
                  <a:ext uri="{FF2B5EF4-FFF2-40B4-BE49-F238E27FC236}">
                    <a16:creationId xmlns:a16="http://schemas.microsoft.com/office/drawing/2014/main" id="{463F2C94-1BED-493A-A850-14C4B1552F6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987307" y="2500072"/>
                <a:ext cx="201676" cy="198379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058BA6-81C6-4DF9-A182-F91346657605}"/>
                </a:ext>
              </a:extLst>
            </p:cNvPr>
            <p:cNvGrpSpPr/>
            <p:nvPr/>
          </p:nvGrpSpPr>
          <p:grpSpPr>
            <a:xfrm>
              <a:off x="3786114" y="2357036"/>
              <a:ext cx="684861" cy="317781"/>
              <a:chOff x="2683233" y="2481925"/>
              <a:chExt cx="505750" cy="234672"/>
            </a:xfrm>
          </p:grpSpPr>
          <p:sp>
            <p:nvSpPr>
              <p:cNvPr id="20" name="Product_ECDC" title="Icon of a box">
                <a:extLst>
                  <a:ext uri="{FF2B5EF4-FFF2-40B4-BE49-F238E27FC236}">
                    <a16:creationId xmlns:a16="http://schemas.microsoft.com/office/drawing/2014/main" id="{F3B2576C-BE05-4DC1-B51C-C24FDA709DD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83233" y="2481925"/>
                <a:ext cx="208594" cy="23467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1" name="desktop" title="a desktop PC">
                <a:extLst>
                  <a:ext uri="{FF2B5EF4-FFF2-40B4-BE49-F238E27FC236}">
                    <a16:creationId xmlns:a16="http://schemas.microsoft.com/office/drawing/2014/main" id="{05A3B6D3-A843-4B06-BA7E-94A2BCF9F0A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987307" y="2500072"/>
                <a:ext cx="201676" cy="198379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650C50-84C1-4A4A-A1AD-22EF8A920A6B}"/>
                </a:ext>
              </a:extLst>
            </p:cNvPr>
            <p:cNvGrpSpPr/>
            <p:nvPr/>
          </p:nvGrpSpPr>
          <p:grpSpPr>
            <a:xfrm>
              <a:off x="4826513" y="2357036"/>
              <a:ext cx="684861" cy="317781"/>
              <a:chOff x="2683233" y="2481925"/>
              <a:chExt cx="505750" cy="234672"/>
            </a:xfrm>
          </p:grpSpPr>
          <p:sp>
            <p:nvSpPr>
              <p:cNvPr id="23" name="Product_ECDC" title="Icon of a box">
                <a:extLst>
                  <a:ext uri="{FF2B5EF4-FFF2-40B4-BE49-F238E27FC236}">
                    <a16:creationId xmlns:a16="http://schemas.microsoft.com/office/drawing/2014/main" id="{399F7565-6943-46DC-A236-6480522C9D5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83233" y="2481925"/>
                <a:ext cx="208594" cy="23467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4" name="desktop" title="a desktop PC">
                <a:extLst>
                  <a:ext uri="{FF2B5EF4-FFF2-40B4-BE49-F238E27FC236}">
                    <a16:creationId xmlns:a16="http://schemas.microsoft.com/office/drawing/2014/main" id="{30FD4F82-0803-42A6-B560-E6FE72B80C5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987307" y="2500072"/>
                <a:ext cx="201676" cy="198379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3E3127-01A4-465F-B6D8-EB6643A53434}"/>
                </a:ext>
              </a:extLst>
            </p:cNvPr>
            <p:cNvSpPr/>
            <p:nvPr/>
          </p:nvSpPr>
          <p:spPr>
            <a:xfrm>
              <a:off x="588263" y="3955111"/>
              <a:ext cx="4111703" cy="22602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32239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632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  <a:t>Containers = </a:t>
              </a:r>
              <a:r>
                <a:rPr lang="en-US" sz="1632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operating system virtualization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6913F1-9000-422B-A7D2-C34B1B0F53D6}"/>
                </a:ext>
              </a:extLst>
            </p:cNvPr>
            <p:cNvSpPr/>
            <p:nvPr/>
          </p:nvSpPr>
          <p:spPr bwMode="auto">
            <a:xfrm>
              <a:off x="588263" y="4886479"/>
              <a:ext cx="1960999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46083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Processes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1AF854-B206-407E-9545-4BCE691A5E03}"/>
                </a:ext>
              </a:extLst>
            </p:cNvPr>
            <p:cNvGrpSpPr/>
            <p:nvPr/>
          </p:nvGrpSpPr>
          <p:grpSpPr>
            <a:xfrm>
              <a:off x="588263" y="5408993"/>
              <a:ext cx="5082196" cy="476751"/>
              <a:chOff x="588263" y="5408993"/>
              <a:chExt cx="5082196" cy="476751"/>
            </a:xfrm>
          </p:grpSpPr>
          <p:sp>
            <p:nvSpPr>
              <p:cNvPr id="26" name="Product_ECDC" title="Icon of a box">
                <a:extLst>
                  <a:ext uri="{FF2B5EF4-FFF2-40B4-BE49-F238E27FC236}">
                    <a16:creationId xmlns:a16="http://schemas.microsoft.com/office/drawing/2014/main" id="{586A3001-A2F5-4789-8662-D70809D78D7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25763" y="5506377"/>
                <a:ext cx="250644" cy="28198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685652-BCDA-41E0-92A3-6B99391C6FAB}"/>
                  </a:ext>
                </a:extLst>
              </p:cNvPr>
              <p:cNvSpPr/>
              <p:nvPr/>
            </p:nvSpPr>
            <p:spPr bwMode="auto">
              <a:xfrm>
                <a:off x="588263" y="5408993"/>
                <a:ext cx="5082196" cy="476751"/>
              </a:xfrm>
              <a:prstGeom prst="rect">
                <a:avLst/>
              </a:prstGeom>
              <a:noFill/>
              <a:ln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746083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32" dirty="0">
                    <a:gradFill>
                      <a:gsLst>
                        <a:gs pos="40075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</a:rPr>
                  <a:t>Kernel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4DBC41-FFF4-4DF3-B957-08863260C74B}"/>
                </a:ext>
              </a:extLst>
            </p:cNvPr>
            <p:cNvSpPr/>
            <p:nvPr/>
          </p:nvSpPr>
          <p:spPr bwMode="auto">
            <a:xfrm>
              <a:off x="2586630" y="4363965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326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05E44F4-19A7-4F5A-977B-A3E1FDAABC48}"/>
                </a:ext>
              </a:extLst>
            </p:cNvPr>
            <p:cNvSpPr/>
            <p:nvPr/>
          </p:nvSpPr>
          <p:spPr bwMode="auto">
            <a:xfrm>
              <a:off x="3627029" y="4363965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326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81C3608-BB3B-4EAA-A28A-0CC1F1695593}"/>
                </a:ext>
              </a:extLst>
            </p:cNvPr>
            <p:cNvSpPr/>
            <p:nvPr/>
          </p:nvSpPr>
          <p:spPr bwMode="auto">
            <a:xfrm>
              <a:off x="4667428" y="4363965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326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</a:t>
              </a:r>
            </a:p>
          </p:txBody>
        </p:sp>
        <p:sp>
          <p:nvSpPr>
            <p:cNvPr id="44" name="Processing_E9F5" title="Icon of two interlocked gears">
              <a:extLst>
                <a:ext uri="{FF2B5EF4-FFF2-40B4-BE49-F238E27FC236}">
                  <a16:creationId xmlns:a16="http://schemas.microsoft.com/office/drawing/2014/main" id="{D9B0DA01-69B8-41F5-9703-006832A4E8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7432" y="4819343"/>
              <a:ext cx="481426" cy="419289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5" name="Processing_E9F5" title="Icon of two interlocked gears">
              <a:extLst>
                <a:ext uri="{FF2B5EF4-FFF2-40B4-BE49-F238E27FC236}">
                  <a16:creationId xmlns:a16="http://schemas.microsoft.com/office/drawing/2014/main" id="{4CFFD597-6E72-4ED1-AF10-F22B3D2A11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87831" y="4819343"/>
              <a:ext cx="481426" cy="419289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6" name="Processing_E9F5" title="Icon of two interlocked gears">
              <a:extLst>
                <a:ext uri="{FF2B5EF4-FFF2-40B4-BE49-F238E27FC236}">
                  <a16:creationId xmlns:a16="http://schemas.microsoft.com/office/drawing/2014/main" id="{D844C43A-2144-47E4-8D12-CCC66008E1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28230" y="4819343"/>
              <a:ext cx="481426" cy="419289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C7600C-5E25-437E-BB63-A369D87FAC9D}"/>
              </a:ext>
            </a:extLst>
          </p:cNvPr>
          <p:cNvCxnSpPr>
            <a:cxnSpLocks/>
          </p:cNvCxnSpPr>
          <p:nvPr/>
        </p:nvCxnSpPr>
        <p:spPr>
          <a:xfrm>
            <a:off x="6140535" y="1287628"/>
            <a:ext cx="0" cy="4881706"/>
          </a:xfrm>
          <a:prstGeom prst="line">
            <a:avLst/>
          </a:prstGeom>
          <a:ln cap="rnd">
            <a:solidFill>
              <a:schemeClr val="accent6">
                <a:lumMod val="9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0A1913-7E96-472A-BB8E-85249BE8A35B}"/>
              </a:ext>
            </a:extLst>
          </p:cNvPr>
          <p:cNvGrpSpPr/>
          <p:nvPr/>
        </p:nvGrpSpPr>
        <p:grpSpPr>
          <a:xfrm>
            <a:off x="6496847" y="1454048"/>
            <a:ext cx="5186477" cy="4548866"/>
            <a:chOff x="6369171" y="1425667"/>
            <a:chExt cx="5085243" cy="446007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2B7D34C-8FA2-4D34-855F-867C742E9D09}"/>
                </a:ext>
              </a:extLst>
            </p:cNvPr>
            <p:cNvSpPr/>
            <p:nvPr/>
          </p:nvSpPr>
          <p:spPr>
            <a:xfrm>
              <a:off x="6369171" y="1425667"/>
              <a:ext cx="2460610" cy="45204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32239">
                <a:lnSpc>
                  <a:spcPct val="90000"/>
                </a:lnSpc>
                <a:defRPr/>
              </a:pPr>
              <a:r>
                <a:rPr lang="fr-FR" sz="1632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  <a:t>Hyper-V containers</a:t>
              </a:r>
              <a:r>
                <a:rPr lang="en-US" sz="1632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  <a:t>—</a:t>
              </a:r>
              <a:br>
                <a:rPr lang="en-US" sz="1632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fr-FR" sz="1632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Isolation plus performance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37269F0-2E15-4C9A-A040-68EFF78822A5}"/>
                </a:ext>
              </a:extLst>
            </p:cNvPr>
            <p:cNvSpPr/>
            <p:nvPr/>
          </p:nvSpPr>
          <p:spPr bwMode="auto">
            <a:xfrm>
              <a:off x="6372219" y="1834522"/>
              <a:ext cx="1669330" cy="579226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65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C984626-0656-47CF-89BA-FA298D61E19D}"/>
                </a:ext>
              </a:extLst>
            </p:cNvPr>
            <p:cNvSpPr/>
            <p:nvPr/>
          </p:nvSpPr>
          <p:spPr bwMode="auto">
            <a:xfrm>
              <a:off x="8078652" y="1834522"/>
              <a:ext cx="1669330" cy="579226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652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8ADF77C-4B55-49B6-8F94-517E87AE6E59}"/>
                </a:ext>
              </a:extLst>
            </p:cNvPr>
            <p:cNvSpPr/>
            <p:nvPr/>
          </p:nvSpPr>
          <p:spPr bwMode="auto">
            <a:xfrm>
              <a:off x="9785084" y="1834522"/>
              <a:ext cx="1669330" cy="579226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65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</a:t>
              </a:r>
            </a:p>
          </p:txBody>
        </p:sp>
        <p:sp>
          <p:nvSpPr>
            <p:cNvPr id="132" name="Processing_E9F5" title="Icon of two interlocked gears">
              <a:extLst>
                <a:ext uri="{FF2B5EF4-FFF2-40B4-BE49-F238E27FC236}">
                  <a16:creationId xmlns:a16="http://schemas.microsoft.com/office/drawing/2014/main" id="{E8CA58EA-816F-4261-B702-6D3FE6CC7CF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10521" y="2168577"/>
              <a:ext cx="192726" cy="16785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9525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3" name="Processing_E9F5" title="Icon of two interlocked gears">
              <a:extLst>
                <a:ext uri="{FF2B5EF4-FFF2-40B4-BE49-F238E27FC236}">
                  <a16:creationId xmlns:a16="http://schemas.microsoft.com/office/drawing/2014/main" id="{8030263E-7F35-40FD-BED8-18D086E4600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16954" y="2168577"/>
              <a:ext cx="192726" cy="16785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9525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4" name="Processing_E9F5" title="Icon of two interlocked gears">
              <a:extLst>
                <a:ext uri="{FF2B5EF4-FFF2-40B4-BE49-F238E27FC236}">
                  <a16:creationId xmlns:a16="http://schemas.microsoft.com/office/drawing/2014/main" id="{174C46CA-BAB1-4AAC-88B6-4BF87F68AD6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23386" y="2168577"/>
              <a:ext cx="192726" cy="16785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9525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1FBA5E6-0211-469E-94F5-23F3CF04BA16}"/>
                </a:ext>
              </a:extLst>
            </p:cNvPr>
            <p:cNvSpPr/>
            <p:nvPr/>
          </p:nvSpPr>
          <p:spPr bwMode="auto">
            <a:xfrm>
              <a:off x="6372218" y="2879549"/>
              <a:ext cx="5082196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Hyper-V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27A4E5D-42D6-44B2-A384-D08012096244}"/>
                </a:ext>
              </a:extLst>
            </p:cNvPr>
            <p:cNvSpPr/>
            <p:nvPr/>
          </p:nvSpPr>
          <p:spPr bwMode="auto">
            <a:xfrm>
              <a:off x="6372219" y="2476222"/>
              <a:ext cx="1669330" cy="357563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Kernel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6496D57-3686-4FCB-916A-69E57B600882}"/>
                </a:ext>
              </a:extLst>
            </p:cNvPr>
            <p:cNvSpPr/>
            <p:nvPr/>
          </p:nvSpPr>
          <p:spPr bwMode="auto">
            <a:xfrm>
              <a:off x="8078652" y="2476222"/>
              <a:ext cx="1669330" cy="357563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Kernel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907475E-F7FC-4207-98FF-E6CCFF78EAA5}"/>
                </a:ext>
              </a:extLst>
            </p:cNvPr>
            <p:cNvSpPr/>
            <p:nvPr/>
          </p:nvSpPr>
          <p:spPr bwMode="auto">
            <a:xfrm>
              <a:off x="9785084" y="2476222"/>
              <a:ext cx="1669330" cy="357563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Kernel</a:t>
              </a:r>
            </a:p>
          </p:txBody>
        </p:sp>
        <p:sp>
          <p:nvSpPr>
            <p:cNvPr id="139" name="Product_ECDC" title="Icon of a box">
              <a:extLst>
                <a:ext uri="{FF2B5EF4-FFF2-40B4-BE49-F238E27FC236}">
                  <a16:creationId xmlns:a16="http://schemas.microsoft.com/office/drawing/2014/main" id="{E0D94059-8537-4272-B22E-862B946D8E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40979" y="2523614"/>
              <a:ext cx="215281" cy="2421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0" name="Product_ECDC" title="Icon of a box">
              <a:extLst>
                <a:ext uri="{FF2B5EF4-FFF2-40B4-BE49-F238E27FC236}">
                  <a16:creationId xmlns:a16="http://schemas.microsoft.com/office/drawing/2014/main" id="{5225E902-83AA-463F-8838-15E20808F9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47412" y="2523614"/>
              <a:ext cx="215281" cy="2421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1" name="Product_ECDC" title="Icon of a box">
              <a:extLst>
                <a:ext uri="{FF2B5EF4-FFF2-40B4-BE49-F238E27FC236}">
                  <a16:creationId xmlns:a16="http://schemas.microsoft.com/office/drawing/2014/main" id="{08CFD36D-20D9-419F-B0E5-C994C3FB469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53844" y="2523614"/>
              <a:ext cx="215281" cy="2421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A790E1-9E14-4551-9351-719747AAAF59}"/>
                </a:ext>
              </a:extLst>
            </p:cNvPr>
            <p:cNvSpPr/>
            <p:nvPr/>
          </p:nvSpPr>
          <p:spPr>
            <a:xfrm>
              <a:off x="6369171" y="3955111"/>
              <a:ext cx="5082192" cy="45204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932239">
                <a:lnSpc>
                  <a:spcPct val="90000"/>
                </a:lnSpc>
                <a:defRPr/>
              </a:pPr>
              <a:r>
                <a:rPr lang="en-US" sz="1632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  <a:t>Windows Server containers—</a:t>
              </a:r>
              <a:br>
                <a:rPr lang="en-US" sz="1632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 sz="1632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Maximum speed and density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7B34CEC-5956-4E78-A5F6-6B989119B215}"/>
                </a:ext>
              </a:extLst>
            </p:cNvPr>
            <p:cNvSpPr/>
            <p:nvPr/>
          </p:nvSpPr>
          <p:spPr bwMode="auto">
            <a:xfrm>
              <a:off x="6372219" y="4518212"/>
              <a:ext cx="1669330" cy="845018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65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1E15914-2DE7-4E90-BE69-BE6700B055ED}"/>
                </a:ext>
              </a:extLst>
            </p:cNvPr>
            <p:cNvSpPr/>
            <p:nvPr/>
          </p:nvSpPr>
          <p:spPr bwMode="auto">
            <a:xfrm>
              <a:off x="8078652" y="4518212"/>
              <a:ext cx="1669330" cy="845018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652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032F361-12BF-43E2-9980-34F572441E23}"/>
                </a:ext>
              </a:extLst>
            </p:cNvPr>
            <p:cNvSpPr/>
            <p:nvPr/>
          </p:nvSpPr>
          <p:spPr bwMode="auto">
            <a:xfrm>
              <a:off x="9785084" y="4518212"/>
              <a:ext cx="1669330" cy="845018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65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32" dirty="0"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Container</a:t>
              </a:r>
            </a:p>
          </p:txBody>
        </p:sp>
        <p:sp>
          <p:nvSpPr>
            <p:cNvPr id="147" name="Processing_E9F5" title="Icon of two interlocked gears">
              <a:extLst>
                <a:ext uri="{FF2B5EF4-FFF2-40B4-BE49-F238E27FC236}">
                  <a16:creationId xmlns:a16="http://schemas.microsoft.com/office/drawing/2014/main" id="{0CE3B940-D5CF-4387-A8F8-5640543BD5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84462" y="4851206"/>
              <a:ext cx="444844" cy="387426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8" name="Processing_E9F5" title="Icon of two interlocked gears">
              <a:extLst>
                <a:ext uri="{FF2B5EF4-FFF2-40B4-BE49-F238E27FC236}">
                  <a16:creationId xmlns:a16="http://schemas.microsoft.com/office/drawing/2014/main" id="{85AF8E5F-2FB0-493E-BFE0-EE4FFCBBDF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90895" y="4851206"/>
              <a:ext cx="444844" cy="387426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49" name="Processing_E9F5" title="Icon of two interlocked gears">
              <a:extLst>
                <a:ext uri="{FF2B5EF4-FFF2-40B4-BE49-F238E27FC236}">
                  <a16:creationId xmlns:a16="http://schemas.microsoft.com/office/drawing/2014/main" id="{5BCE1A03-FADF-445E-A68D-53E1928DFAE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97327" y="4851206"/>
              <a:ext cx="444844" cy="387426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A9E05F4-DC12-4A05-A63A-FB4CD5EFE701}"/>
                </a:ext>
              </a:extLst>
            </p:cNvPr>
            <p:cNvGrpSpPr/>
            <p:nvPr/>
          </p:nvGrpSpPr>
          <p:grpSpPr>
            <a:xfrm>
              <a:off x="6372218" y="5408993"/>
              <a:ext cx="5082196" cy="476751"/>
              <a:chOff x="588263" y="5408993"/>
              <a:chExt cx="5082196" cy="476751"/>
            </a:xfrm>
          </p:grpSpPr>
          <p:sp>
            <p:nvSpPr>
              <p:cNvPr id="151" name="Product_ECDC" title="Icon of a box">
                <a:extLst>
                  <a:ext uri="{FF2B5EF4-FFF2-40B4-BE49-F238E27FC236}">
                    <a16:creationId xmlns:a16="http://schemas.microsoft.com/office/drawing/2014/main" id="{4E509EBE-7B9F-4167-ADB8-744A5F8BCF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25763" y="5506377"/>
                <a:ext cx="250644" cy="28198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2BBBFED-C6D2-4CA7-BEFA-258224750915}"/>
                  </a:ext>
                </a:extLst>
              </p:cNvPr>
              <p:cNvSpPr/>
              <p:nvPr/>
            </p:nvSpPr>
            <p:spPr bwMode="auto">
              <a:xfrm>
                <a:off x="588263" y="5408993"/>
                <a:ext cx="5082196" cy="476751"/>
              </a:xfrm>
              <a:prstGeom prst="rect">
                <a:avLst/>
              </a:prstGeom>
              <a:noFill/>
              <a:ln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746083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32" dirty="0">
                    <a:gradFill>
                      <a:gsLst>
                        <a:gs pos="40075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</a:rPr>
                  <a:t>Kernel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5000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0931 0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 L -0.06406 0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C416EF8-8BE1-4874-BE1D-1834A1E69381}"/>
              </a:ext>
            </a:extLst>
          </p:cNvPr>
          <p:cNvGrpSpPr/>
          <p:nvPr/>
        </p:nvGrpSpPr>
        <p:grpSpPr>
          <a:xfrm>
            <a:off x="4461464" y="2675094"/>
            <a:ext cx="2419073" cy="704600"/>
            <a:chOff x="4207963" y="3034621"/>
            <a:chExt cx="2371855" cy="69084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F7C288-A050-4B79-8F2F-D6195E14D2E5}"/>
                </a:ext>
              </a:extLst>
            </p:cNvPr>
            <p:cNvCxnSpPr>
              <a:cxnSpLocks/>
            </p:cNvCxnSpPr>
            <p:nvPr/>
          </p:nvCxnSpPr>
          <p:spPr>
            <a:xfrm>
              <a:off x="4207963" y="3725468"/>
              <a:ext cx="84841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0F40A0-C422-4817-A2E2-1EC44F648E62}"/>
                </a:ext>
              </a:extLst>
            </p:cNvPr>
            <p:cNvSpPr/>
            <p:nvPr/>
          </p:nvSpPr>
          <p:spPr>
            <a:xfrm>
              <a:off x="4632169" y="3034621"/>
              <a:ext cx="1947649" cy="28251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51304">
                <a:lnSpc>
                  <a:spcPct val="90000"/>
                </a:lnSpc>
                <a:spcAft>
                  <a:spcPts val="612"/>
                </a:spcAft>
                <a:buSzPct val="90000"/>
                <a:defRPr/>
              </a:pPr>
              <a:r>
                <a:rPr lang="en-US" sz="2040" dirty="0"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Application code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889ABD-ADF5-4AAE-A32C-038F278E9C4A}"/>
              </a:ext>
            </a:extLst>
          </p:cNvPr>
          <p:cNvGrpSpPr/>
          <p:nvPr/>
        </p:nvGrpSpPr>
        <p:grpSpPr>
          <a:xfrm>
            <a:off x="4447730" y="4212700"/>
            <a:ext cx="4250602" cy="437054"/>
            <a:chOff x="4232635" y="4542903"/>
            <a:chExt cx="4167635" cy="42852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042150-9205-4EB8-B4AC-772786B105C6}"/>
                </a:ext>
              </a:extLst>
            </p:cNvPr>
            <p:cNvCxnSpPr>
              <a:cxnSpLocks/>
            </p:cNvCxnSpPr>
            <p:nvPr/>
          </p:nvCxnSpPr>
          <p:spPr>
            <a:xfrm>
              <a:off x="4232635" y="4542903"/>
              <a:ext cx="848413" cy="0"/>
            </a:xfrm>
            <a:prstGeom prst="line">
              <a:avLst/>
            </a:prstGeom>
            <a:ln w="25400" cap="rnd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DDCE6B-4089-4F23-8477-1DC3F4409989}"/>
                </a:ext>
              </a:extLst>
            </p:cNvPr>
            <p:cNvSpPr/>
            <p:nvPr/>
          </p:nvSpPr>
          <p:spPr>
            <a:xfrm>
              <a:off x="4623126" y="4694428"/>
              <a:ext cx="3777144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defTabSz="951304">
                <a:lnSpc>
                  <a:spcPct val="90000"/>
                </a:lnSpc>
                <a:spcAft>
                  <a:spcPts val="612"/>
                </a:spcAft>
                <a:buSzPct val="90000"/>
                <a:defRPr/>
              </a:pPr>
              <a:r>
                <a:rPr lang="en-US" sz="2040" dirty="0" err="1"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Nanoserver</a:t>
              </a:r>
              <a:r>
                <a:rPr lang="en-US" sz="2040" dirty="0"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, </a:t>
              </a:r>
              <a:r>
                <a:rPr lang="en-US" sz="2040" dirty="0" err="1"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Servercore</a:t>
              </a:r>
              <a:r>
                <a:rPr lang="en-US" sz="2040" dirty="0"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bold" panose="020B0702040204020203" pitchFamily="34" charset="0"/>
                </a:rPr>
                <a:t>, Windows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CF4742-7CBE-4005-BBC3-9A2A926C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466301"/>
            <a:ext cx="11237870" cy="565027"/>
          </a:xfrm>
        </p:spPr>
        <p:txBody>
          <a:bodyPr/>
          <a:lstStyle/>
          <a:p>
            <a:r>
              <a:rPr lang="en-US" dirty="0"/>
              <a:t>Anatomy of a Windows 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98F1-E648-4B5F-A946-C151055480D6}"/>
              </a:ext>
            </a:extLst>
          </p:cNvPr>
          <p:cNvSpPr/>
          <p:nvPr/>
        </p:nvSpPr>
        <p:spPr bwMode="auto">
          <a:xfrm>
            <a:off x="600855" y="2568812"/>
            <a:ext cx="1927713" cy="1748138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6954" y="764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32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1D0132B4-5A66-48D8-B223-3D71ADE350A6}"/>
              </a:ext>
            </a:extLst>
          </p:cNvPr>
          <p:cNvSpPr/>
          <p:nvPr/>
        </p:nvSpPr>
        <p:spPr bwMode="auto">
          <a:xfrm>
            <a:off x="600749" y="3382623"/>
            <a:ext cx="1927819" cy="1748138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7 w 1890086"/>
              <a:gd name="connsiteY3" fmla="*/ 751499 h 1714016"/>
              <a:gd name="connsiteX4" fmla="*/ 0 w 1890086"/>
              <a:gd name="connsiteY4" fmla="*/ 0 h 1714016"/>
              <a:gd name="connsiteX0" fmla="*/ 104 w 1890190"/>
              <a:gd name="connsiteY0" fmla="*/ 0 h 1714016"/>
              <a:gd name="connsiteX1" fmla="*/ 1886713 w 1890190"/>
              <a:gd name="connsiteY1" fmla="*/ 963075 h 1714016"/>
              <a:gd name="connsiteX2" fmla="*/ 1890190 w 1890190"/>
              <a:gd name="connsiteY2" fmla="*/ 1714016 h 1714016"/>
              <a:gd name="connsiteX3" fmla="*/ 383 w 1890190"/>
              <a:gd name="connsiteY3" fmla="*/ 738150 h 1714016"/>
              <a:gd name="connsiteX4" fmla="*/ 104 w 1890190"/>
              <a:gd name="connsiteY4" fmla="*/ 0 h 1714016"/>
              <a:gd name="connsiteX0" fmla="*/ 104 w 1890190"/>
              <a:gd name="connsiteY0" fmla="*/ 0 h 1714016"/>
              <a:gd name="connsiteX1" fmla="*/ 1886713 w 1890190"/>
              <a:gd name="connsiteY1" fmla="*/ 963075 h 1714016"/>
              <a:gd name="connsiteX2" fmla="*/ 1890190 w 1890190"/>
              <a:gd name="connsiteY2" fmla="*/ 1714016 h 1714016"/>
              <a:gd name="connsiteX3" fmla="*/ 383 w 1890190"/>
              <a:gd name="connsiteY3" fmla="*/ 751499 h 1714016"/>
              <a:gd name="connsiteX4" fmla="*/ 104 w 1890190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190" h="1714016">
                <a:moveTo>
                  <a:pt x="104" y="0"/>
                </a:moveTo>
                <a:lnTo>
                  <a:pt x="1886713" y="963075"/>
                </a:lnTo>
                <a:lnTo>
                  <a:pt x="1890190" y="1714016"/>
                </a:lnTo>
                <a:lnTo>
                  <a:pt x="383" y="751499"/>
                </a:lnTo>
                <a:cubicBezTo>
                  <a:pt x="-823" y="500999"/>
                  <a:pt x="1310" y="250500"/>
                  <a:pt x="1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32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D8DC7F5-A9FC-4092-8CD8-FA1CA3E56C4C}"/>
              </a:ext>
            </a:extLst>
          </p:cNvPr>
          <p:cNvSpPr/>
          <p:nvPr/>
        </p:nvSpPr>
        <p:spPr bwMode="auto">
          <a:xfrm>
            <a:off x="600855" y="4196435"/>
            <a:ext cx="1927713" cy="1748138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477 w 1890086"/>
              <a:gd name="connsiteY3" fmla="*/ 771802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3477" y="7718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32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CC638A91-5BB0-4024-A2EB-59623F944420}"/>
              </a:ext>
            </a:extLst>
          </p:cNvPr>
          <p:cNvSpPr/>
          <p:nvPr/>
        </p:nvSpPr>
        <p:spPr bwMode="auto">
          <a:xfrm flipH="1">
            <a:off x="2524292" y="2565881"/>
            <a:ext cx="1927713" cy="1748138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6954" y="764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32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A8865F-2392-4CBA-8B42-90C688BA6593}"/>
              </a:ext>
            </a:extLst>
          </p:cNvPr>
          <p:cNvSpPr/>
          <p:nvPr/>
        </p:nvSpPr>
        <p:spPr bwMode="auto">
          <a:xfrm flipH="1">
            <a:off x="2524292" y="3379693"/>
            <a:ext cx="1927713" cy="1748138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6 w 1890086"/>
              <a:gd name="connsiteY3" fmla="*/ 734813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6 w 1890086"/>
              <a:gd name="connsiteY3" fmla="*/ 744825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616 w 1890086"/>
              <a:gd name="connsiteY3" fmla="*/ 754837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3616" y="754837"/>
                </a:lnTo>
                <a:cubicBezTo>
                  <a:pt x="2411" y="509899"/>
                  <a:pt x="1205" y="24493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32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0DB424C5-7052-43B9-B596-01528A853752}"/>
              </a:ext>
            </a:extLst>
          </p:cNvPr>
          <p:cNvSpPr/>
          <p:nvPr/>
        </p:nvSpPr>
        <p:spPr bwMode="auto">
          <a:xfrm flipH="1">
            <a:off x="2524292" y="4193505"/>
            <a:ext cx="1927713" cy="1748138"/>
          </a:xfrm>
          <a:custGeom>
            <a:avLst/>
            <a:gdLst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0 w 2136939"/>
              <a:gd name="connsiteY3" fmla="*/ 942165 h 942165"/>
              <a:gd name="connsiteX4" fmla="*/ 0 w 2136939"/>
              <a:gd name="connsiteY4" fmla="*/ 0 h 942165"/>
              <a:gd name="connsiteX0" fmla="*/ 0 w 2136939"/>
              <a:gd name="connsiteY0" fmla="*/ 0 h 942165"/>
              <a:gd name="connsiteX1" fmla="*/ 2136939 w 2136939"/>
              <a:gd name="connsiteY1" fmla="*/ 0 h 942165"/>
              <a:gd name="connsiteX2" fmla="*/ 2136939 w 2136939"/>
              <a:gd name="connsiteY2" fmla="*/ 942165 h 942165"/>
              <a:gd name="connsiteX3" fmla="*/ 6954 w 2136939"/>
              <a:gd name="connsiteY3" fmla="*/ 750941 h 942165"/>
              <a:gd name="connsiteX4" fmla="*/ 0 w 2136939"/>
              <a:gd name="connsiteY4" fmla="*/ 0 h 942165"/>
              <a:gd name="connsiteX0" fmla="*/ 0 w 2136939"/>
              <a:gd name="connsiteY0" fmla="*/ 0 h 1714016"/>
              <a:gd name="connsiteX1" fmla="*/ 2136939 w 2136939"/>
              <a:gd name="connsiteY1" fmla="*/ 0 h 1714016"/>
              <a:gd name="connsiteX2" fmla="*/ 1890086 w 2136939"/>
              <a:gd name="connsiteY2" fmla="*/ 1714016 h 1714016"/>
              <a:gd name="connsiteX3" fmla="*/ 6954 w 2136939"/>
              <a:gd name="connsiteY3" fmla="*/ 750941 h 1714016"/>
              <a:gd name="connsiteX4" fmla="*/ 0 w 2136939"/>
              <a:gd name="connsiteY4" fmla="*/ 0 h 1714016"/>
              <a:gd name="connsiteX0" fmla="*/ 0 w 1890086"/>
              <a:gd name="connsiteY0" fmla="*/ 0 h 1714016"/>
              <a:gd name="connsiteX1" fmla="*/ 1848364 w 1890086"/>
              <a:gd name="connsiteY1" fmla="*/ 1157776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50941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6954 w 1890086"/>
              <a:gd name="connsiteY3" fmla="*/ 764848 h 1714016"/>
              <a:gd name="connsiteX4" fmla="*/ 0 w 1890086"/>
              <a:gd name="connsiteY4" fmla="*/ 0 h 1714016"/>
              <a:gd name="connsiteX0" fmla="*/ 0 w 1890086"/>
              <a:gd name="connsiteY0" fmla="*/ 0 h 1714016"/>
              <a:gd name="connsiteX1" fmla="*/ 1886609 w 1890086"/>
              <a:gd name="connsiteY1" fmla="*/ 963075 h 1714016"/>
              <a:gd name="connsiteX2" fmla="*/ 1890086 w 1890086"/>
              <a:gd name="connsiteY2" fmla="*/ 1714016 h 1714016"/>
              <a:gd name="connsiteX3" fmla="*/ 3477 w 1890086"/>
              <a:gd name="connsiteY3" fmla="*/ 771802 h 1714016"/>
              <a:gd name="connsiteX4" fmla="*/ 0 w 1890086"/>
              <a:gd name="connsiteY4" fmla="*/ 0 h 17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086" h="1714016">
                <a:moveTo>
                  <a:pt x="0" y="0"/>
                </a:moveTo>
                <a:lnTo>
                  <a:pt x="1886609" y="963075"/>
                </a:lnTo>
                <a:lnTo>
                  <a:pt x="1890086" y="1714016"/>
                </a:lnTo>
                <a:lnTo>
                  <a:pt x="3477" y="7718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32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" name="Product_ECDC" title="Icon of a box">
            <a:extLst>
              <a:ext uri="{FF2B5EF4-FFF2-40B4-BE49-F238E27FC236}">
                <a16:creationId xmlns:a16="http://schemas.microsoft.com/office/drawing/2014/main" id="{B58D5503-179E-4B49-9F76-6AF62FDB2E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0855" y="1618965"/>
            <a:ext cx="3846875" cy="4327863"/>
          </a:xfrm>
          <a:custGeom>
            <a:avLst/>
            <a:gdLst>
              <a:gd name="T0" fmla="*/ 3623 w 3623"/>
              <a:gd name="T1" fmla="*/ 906 h 4076"/>
              <a:gd name="T2" fmla="*/ 1812 w 3623"/>
              <a:gd name="T3" fmla="*/ 1812 h 4076"/>
              <a:gd name="T4" fmla="*/ 0 w 3623"/>
              <a:gd name="T5" fmla="*/ 906 h 4076"/>
              <a:gd name="T6" fmla="*/ 906 w 3623"/>
              <a:gd name="T7" fmla="*/ 453 h 4076"/>
              <a:gd name="T8" fmla="*/ 2699 w 3623"/>
              <a:gd name="T9" fmla="*/ 1358 h 4076"/>
              <a:gd name="T10" fmla="*/ 3623 w 3623"/>
              <a:gd name="T11" fmla="*/ 906 h 4076"/>
              <a:gd name="T12" fmla="*/ 1812 w 3623"/>
              <a:gd name="T13" fmla="*/ 0 h 4076"/>
              <a:gd name="T14" fmla="*/ 0 w 3623"/>
              <a:gd name="T15" fmla="*/ 906 h 4076"/>
              <a:gd name="T16" fmla="*/ 0 w 3623"/>
              <a:gd name="T17" fmla="*/ 3171 h 4076"/>
              <a:gd name="T18" fmla="*/ 1812 w 3623"/>
              <a:gd name="T19" fmla="*/ 4076 h 4076"/>
              <a:gd name="T20" fmla="*/ 3623 w 3623"/>
              <a:gd name="T21" fmla="*/ 3171 h 4076"/>
              <a:gd name="T22" fmla="*/ 3623 w 3623"/>
              <a:gd name="T23" fmla="*/ 906 h 4076"/>
              <a:gd name="T24" fmla="*/ 1812 w 3623"/>
              <a:gd name="T25" fmla="*/ 1812 h 4076"/>
              <a:gd name="T26" fmla="*/ 1812 w 3623"/>
              <a:gd name="T27" fmla="*/ 4076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23" h="4076">
                <a:moveTo>
                  <a:pt x="3623" y="906"/>
                </a:moveTo>
                <a:lnTo>
                  <a:pt x="1812" y="1812"/>
                </a:lnTo>
                <a:lnTo>
                  <a:pt x="0" y="906"/>
                </a:lnTo>
                <a:moveTo>
                  <a:pt x="906" y="453"/>
                </a:moveTo>
                <a:lnTo>
                  <a:pt x="2699" y="1358"/>
                </a:lnTo>
                <a:moveTo>
                  <a:pt x="3623" y="906"/>
                </a:moveTo>
                <a:lnTo>
                  <a:pt x="1812" y="0"/>
                </a:lnTo>
                <a:lnTo>
                  <a:pt x="0" y="906"/>
                </a:lnTo>
                <a:lnTo>
                  <a:pt x="0" y="3171"/>
                </a:lnTo>
                <a:lnTo>
                  <a:pt x="1812" y="4076"/>
                </a:lnTo>
                <a:lnTo>
                  <a:pt x="3623" y="3171"/>
                </a:lnTo>
                <a:lnTo>
                  <a:pt x="3623" y="906"/>
                </a:lnTo>
                <a:moveTo>
                  <a:pt x="1812" y="1812"/>
                </a:moveTo>
                <a:lnTo>
                  <a:pt x="1812" y="4076"/>
                </a:lnTo>
              </a:path>
            </a:pathLst>
          </a:custGeom>
          <a:noFill/>
          <a:ln w="15875" cap="sq">
            <a:solidFill>
              <a:schemeClr val="accent2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63">
              <a:defRPr/>
            </a:pPr>
            <a:endParaRPr lang="en-US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C51126-19FC-4956-956C-C43CC9973CF7}"/>
              </a:ext>
            </a:extLst>
          </p:cNvPr>
          <p:cNvSpPr/>
          <p:nvPr/>
        </p:nvSpPr>
        <p:spPr>
          <a:xfrm rot="19908931">
            <a:off x="2632696" y="3324688"/>
            <a:ext cx="1724639" cy="2305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51304">
              <a:lnSpc>
                <a:spcPct val="90000"/>
              </a:lnSpc>
              <a:spcAft>
                <a:spcPts val="1224"/>
              </a:spcAft>
              <a:buSzPct val="90000"/>
              <a:defRPr/>
            </a:pPr>
            <a:r>
              <a:rPr lang="en-US" sz="1632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 layers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2666C-7EA5-4805-B77A-F48CBF2093C2}"/>
              </a:ext>
            </a:extLst>
          </p:cNvPr>
          <p:cNvSpPr/>
          <p:nvPr/>
        </p:nvSpPr>
        <p:spPr>
          <a:xfrm rot="19908931">
            <a:off x="2555591" y="4113270"/>
            <a:ext cx="2007871" cy="2305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51304">
              <a:lnSpc>
                <a:spcPct val="90000"/>
              </a:lnSpc>
              <a:spcAft>
                <a:spcPts val="1224"/>
              </a:spcAft>
              <a:buSzPct val="90000"/>
              <a:defRPr/>
            </a:pPr>
            <a:r>
              <a:rPr lang="en-US" sz="1632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Customization layers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674CD2-B024-45FC-A531-04458B2A3DE7}"/>
              </a:ext>
            </a:extLst>
          </p:cNvPr>
          <p:cNvSpPr/>
          <p:nvPr/>
        </p:nvSpPr>
        <p:spPr>
          <a:xfrm rot="19908931">
            <a:off x="2798324" y="4939531"/>
            <a:ext cx="1460044" cy="23052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51304">
              <a:lnSpc>
                <a:spcPct val="90000"/>
              </a:lnSpc>
              <a:spcAft>
                <a:spcPts val="1224"/>
              </a:spcAft>
              <a:buSzPct val="90000"/>
              <a:defRPr/>
            </a:pPr>
            <a:r>
              <a:rPr lang="en-US" sz="1632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Base OS—layer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33F5AD-3046-48DA-B1A4-0325E7506A1E}"/>
              </a:ext>
            </a:extLst>
          </p:cNvPr>
          <p:cNvSpPr/>
          <p:nvPr/>
        </p:nvSpPr>
        <p:spPr>
          <a:xfrm>
            <a:off x="4845995" y="3508100"/>
            <a:ext cx="3614992" cy="2881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51304">
              <a:lnSpc>
                <a:spcPct val="90000"/>
              </a:lnSpc>
              <a:spcAft>
                <a:spcPts val="612"/>
              </a:spcAft>
              <a:buSzPct val="90000"/>
              <a:defRPr/>
            </a:pPr>
            <a:r>
              <a:rPr lang="en-US" sz="204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bold" panose="020B0702040204020203" pitchFamily="34" charset="0"/>
              </a:rPr>
              <a:t>Pre-requisites | Customizations</a:t>
            </a:r>
          </a:p>
        </p:txBody>
      </p:sp>
    </p:spTree>
    <p:extLst>
      <p:ext uri="{BB962C8B-B14F-4D97-AF65-F5344CB8AC3E}">
        <p14:creationId xmlns:p14="http://schemas.microsoft.com/office/powerpoint/2010/main" val="793406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-0.02981 -3.7037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3.7037E-6 L -0.02981 -3.7037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2.xml><?xml version="1.0" encoding="utf-8"?>
<a:theme xmlns:a="http://schemas.openxmlformats.org/drawingml/2006/main" name="Reinventing Productivity">
  <a:themeElements>
    <a:clrScheme name="Custom 10">
      <a:dk1>
        <a:srgbClr val="2C292A"/>
      </a:dk1>
      <a:lt1>
        <a:srgbClr val="F1EFED"/>
      </a:lt1>
      <a:dk2>
        <a:srgbClr val="2C292A"/>
      </a:dk2>
      <a:lt2>
        <a:srgbClr val="FFFFFF"/>
      </a:lt2>
      <a:accent1>
        <a:srgbClr val="D83B01"/>
      </a:accent1>
      <a:accent2>
        <a:srgbClr val="FFC000"/>
      </a:accent2>
      <a:accent3>
        <a:srgbClr val="0078D7"/>
      </a:accent3>
      <a:accent4>
        <a:srgbClr val="2C292A"/>
      </a:accent4>
      <a:accent5>
        <a:srgbClr val="5A5456"/>
      </a:accent5>
      <a:accent6>
        <a:srgbClr val="B2ADAE"/>
      </a:accent6>
      <a:hlink>
        <a:srgbClr val="ED6722"/>
      </a:hlink>
      <a:folHlink>
        <a:srgbClr val="ED672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s" id="{54405CC7-7BAD-40E3-9858-EA1C13C2ABAA}" vid="{D43C54FA-65FD-4068-84E1-5F52604A8B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43" ma:contentTypeDescription="" ma:contentTypeScope="" ma:versionID="eb4af57b054c1de348517e196fac5472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cb12ba5e113ebef15756c28067d0aa8f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/>
                <xsd:element ref="ns2:Owner" minOccurs="0"/>
                <xsd:element ref="ns2:OwnersManager"/>
                <xsd:element ref="ns3:PublishDate" minOccurs="0"/>
                <xsd:element ref="ns2:Expire_x0020_Review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2:ParentID1" minOccurs="0"/>
                <xsd:element ref="ns4:dkll" minOccurs="0"/>
                <xsd:element ref="ns4:Update_x0020_Expiration_x0020_Date_x0020_For_x0020_Docset" minOccurs="0"/>
                <xsd:element ref="ns4:lbla" minOccurs="0"/>
                <xsd:element ref="ns4:MediaServiceKeyPoints" minOccurs="0"/>
                <xsd:element ref="ns2:GenericHTML1" minOccurs="0"/>
                <xsd:element ref="ns2:GenericText2" minOccurs="0"/>
                <xsd:element ref="ns2:FolderExtensions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bf80e81150e248c48aa8cffdf0021a1f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  <xsd:element ref="ns2:od9986d31974458fb3007746ec0bce5f" minOccurs="0"/>
                <xsd:element ref="ns2:k21a64daf20d4502b2796a1c6b8ce6c8" minOccurs="0"/>
                <xsd:element ref="ns1:_dlc_Exempt" minOccurs="0"/>
                <xsd:element ref="ns1:_dlc_ExpireDateSaved" minOccurs="0"/>
                <xsd:element ref="ns1:_dlc_ExpireDate" minOccurs="0"/>
                <xsd:element ref="ns2:ef109fd36bcf4bcd9dd945731030600b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2:hd9637eefc984b85b6097c6374e15725" minOccurs="0"/>
                <xsd:element ref="ns2:k8073fd852084ec1ba6e2c8d5ade6bf8" minOccurs="0"/>
                <xsd:element ref="ns2:ga0c0bf70a6644469c61b3efa7025301" minOccurs="0"/>
                <xsd:element ref="ns2:mafbf0bb15774bf782b6f7937f17c8ce" minOccurs="0"/>
                <xsd:element ref="ns2:i7ea4c13ddfd467b9bb281d44c777b52" minOccurs="0"/>
                <xsd:element ref="ns2:i1b478372f814787abd313030b81fcb2" minOccurs="0"/>
                <xsd:element ref="ns1:RoutingRuleDescrip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15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AverageRating" ma:index="1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9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PublishingExpirationDate" ma:index="22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Exempt" ma:index="77" nillable="true" ma:displayName="Exempt from Policy" ma:description="" ma:hidden="true" ma:internalName="_dlc_Exempt" ma:readOnly="true">
      <xsd:simpleType>
        <xsd:restriction base="dms:Unknown"/>
      </xsd:simpleType>
    </xsd:element>
    <xsd:element name="_dlc_ExpireDateSaved" ma:index="78" nillable="true" ma:displayName="Original Expiration Date" ma:description="" ma:hidden="true" ma:internalName="_dlc_ExpireDateSaved" ma:readOnly="true">
      <xsd:simpleType>
        <xsd:restriction base="dms:DateTime"/>
      </xsd:simpleType>
    </xsd:element>
    <xsd:element name="_dlc_ExpireDate" ma:index="79" nillable="true" ma:displayName="Expiration Date" ma:description="" ma:hidden="true" ma:indexed="true" ma:internalName="_dlc_ExpireDate" ma:readOnly="true">
      <xsd:simpleType>
        <xsd:restriction base="dms:DateTime"/>
      </xsd:simpleType>
    </xsd:element>
    <xsd:element name="RoutingRuleDescription" ma:index="9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ma:displayName="Document Description" ma:description="Alternate description for documents that can be used for display." ma:internalName="DocumentDescription" ma:readOnly="false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wnersManager" ma:index="4" ma:displayName="Owner's Manager" ma:description="Manager of the owner of the content." ma:list="UserInfo" ma:SearchPeopleOnly="false" ma:SharePointGroup="0" ma:internalName="OwnersManag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11" nillable="true" ma:displayName="Expiration" ma:format="DateOnly" ma:internalName="Expire_x0020_Review" ma:readOnly="false">
      <xsd:simpleType>
        <xsd:restriction base="dms:DateTime"/>
      </xsd:simpleType>
    </xsd:element>
    <xsd:element name="Thumbnail1" ma:index="16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4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5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39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arentID1" ma:index="40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HTML1" ma:index="45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GenericText2" ma:index="4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FolderExtensions" ma:index="47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b3c4a436-adac-4141-8add-ff9b56e1c976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bf80e81150e248c48aa8cffdf0021a1f" ma:index="67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74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75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80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85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k8073fd852084ec1ba6e2c8d5ade6bf8" ma:index="86" nillable="true" ma:taxonomy="true" ma:internalName="k8073fd852084ec1ba6e2c8d5ade6bf8" ma:taxonomyFieldName="Solution_x0020_Areas" ma:displayName="Solution Areas" ma:readOnly="false" ma:default="" ma:fieldId="{48073fd8-5208-4ec1-ba6e-2c8d5ade6bf8}" ma:taxonomyMulti="true" ma:sspId="e385fb40-52d4-4fae-9c5b-3e8ff8a5878e" ma:termSetId="b49e540e-074d-4845-a34c-877000c7b062" ma:anchorId="c469a396-9286-43a4-a826-6e5559b48bb4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87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mafbf0bb15774bf782b6f7937f17c8ce" ma:index="88" nillable="true" ma:taxonomy="true" ma:internalName="mafbf0bb15774bf782b6f7937f17c8ce" ma:taxonomyFieldName="MSProfessions" ma:displayName="MS Professions" ma:readOnly="false" ma:default="" ma:fieldId="{6afbf0bb-1577-4bf7-82b6-f7937f17c8ce}" ma:taxonomyMulti="true" ma:sspId="e385fb40-52d4-4fae-9c5b-3e8ff8a5878e" ma:termSetId="270e6016-5c27-496c-a5c0-1503b0a4f45c" ma:anchorId="8870fa9b-5abd-4403-b641-6cc4a026dfde" ma:open="false" ma:isKeyword="false">
      <xsd:complexType>
        <xsd:sequence>
          <xsd:element ref="pc:Terms" minOccurs="0" maxOccurs="1"/>
        </xsd:sequence>
      </xsd:complexType>
    </xsd:element>
    <xsd:element name="i7ea4c13ddfd467b9bb281d44c777b52" ma:index="90" nillable="true" ma:taxonomy="true" ma:internalName="i7ea4c13ddfd467b9bb281d44c777b52" ma:taxonomyFieldName="SMSG_x0020_Items" ma:displayName="SMSG Items" ma:default="" ma:fieldId="{27ea4c13-ddfd-467b-9bb2-81d44c777b52}" ma:sspId="e385fb40-52d4-4fae-9c5b-3e8ff8a5878e" ma:termSetId="f8967457-31aa-473d-be88-d724930b3d1e" ma:anchorId="12c654ad-e9ff-4734-91a8-0b47fd9d3f07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91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10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23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dkll" ma:index="41" nillable="true" ma:displayName="SMSG Topics" ma:internalName="dkll">
      <xsd:simpleType>
        <xsd:restriction base="dms:Text"/>
      </xsd:simpleType>
    </xsd:element>
    <xsd:element name="Update_x0020_Expiration_x0020_Date_x0020_For_x0020_Docset" ma:index="42" nillable="true" ma:displayName="Update Expiration Date For Docset" ma:internalName="Update_x0020_Expiration_x0020_Date_x0020_For_x0020_Docset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bla" ma:index="43" nillable="true" ma:displayName="Person or Group" ma:list="UserInfo" ma:internalName="lbla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KeyPoints" ma:index="4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8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8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8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84" nillable="true" ma:displayName="MediaServiceAutoKeyPoints" ma:hidden="true" ma:internalName="MediaServiceAuto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Overview of Azure Containers beginning with the basics. Covers Azure Kubernetes Service (AKS), Azure Container Instances (ACI) and Azure Container Registry.</DocumentDescription>
    <k20e0dfa74bf4e44818db03027b0ccd8 xmlns="230e9df3-be65-4c73-a93b-d1236ebd677e">
      <Terms xmlns="http://schemas.microsoft.com/office/infopath/2007/PartnerControls"/>
    </k20e0dfa74bf4e44818db03027b0ccd8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presentations</TermName>
          <TermId xmlns="http://schemas.microsoft.com/office/infopath/2007/PartnerControls">317da5a4-398e-4c38-b265-afd519770055</TermId>
        </TermInfo>
        <TermInfo xmlns="http://schemas.microsoft.com/office/infopath/2007/PartnerControls">
          <TermName xmlns="http://schemas.microsoft.com/office/infopath/2007/PartnerControls">bills of materials</TermName>
          <TermId xmlns="http://schemas.microsoft.com/office/infopath/2007/PartnerControls">960d617b-5545-4c89-b5fd-e48098282398</TermId>
        </TermInfo>
      </Terms>
    </hd9637eefc984b85b6097c6374e15725>
    <Owner xmlns="230e9df3-be65-4c73-a93b-d1236ebd677e">
      <UserInfo>
        <DisplayName>Evelyn Ozzie</DisplayName>
        <AccountId>3069</AccountId>
        <AccountType/>
      </UserInfo>
    </Owner>
    <PublishDate xmlns="230E9DF3-BE65-4C73-A93B-D1236EBD677E">2019-05-02T07:00:00+00:00</PublishDate>
    <lbla xmlns="b3bc04a5-d503-43b1-b98c-a8cf663329d9">
      <UserInfo>
        <DisplayName/>
        <AccountId xsi:nil="true"/>
        <AccountType/>
      </UserInfo>
    </lbla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OwnersManager xmlns="230e9df3-be65-4c73-a93b-d1236ebd677e">
      <UserInfo>
        <DisplayName>Alistair Speirs</DisplayName>
        <AccountId>30897</AccountId>
        <AccountType/>
      </UserInfo>
    </OwnersManager>
    <Expire_x0020_Review xmlns="230e9df3-be65-4c73-a93b-d1236ebd677e">2020-06-30T07:00:00+00:00</Expire_x0020_Review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 Marketing</TermName>
          <TermId xmlns="http://schemas.microsoft.com/office/infopath/2007/PartnerControls">0958c357-5252-473f-8b4e-42f27525a99d</TermId>
        </TermInfo>
      </Terms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users</TermName>
          <TermId xmlns="http://schemas.microsoft.com/office/infopath/2007/PartnerControls">461efa83-0283-486a-a8d5-943328f3693f</TermId>
        </TermInfo>
      </Terms>
    </ConfidentialityTaxHTField0>
    <i7ea4c13ddfd467b9bb281d44c777b52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documents</TermName>
          <TermId xmlns="http://schemas.microsoft.com/office/infopath/2007/PartnerControls">e037ed84-7d8e-4cbb-9c8f-61e80301a44f</TermId>
        </TermInfo>
      </Terms>
    </i7ea4c13ddfd467b9bb281d44c777b52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Azure Domain</TermName>
          <TermId xmlns="http://schemas.microsoft.com/office/infopath/2007/PartnerControls">d600a391-d529-4311-892b-2c05c1ab2538</TermId>
        </TermInfo>
        <TermInfo xmlns="http://schemas.microsoft.com/office/infopath/2007/PartnerControls">
          <TermName xmlns="http://schemas.microsoft.com/office/infopath/2007/PartnerControls">Intelligent Cloud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i:0#.f|membership|stellal@microsoft.com</DisplayName>
        <AccountId>77448</AccountId>
        <AccountType/>
      </UserInfo>
      <UserInfo>
        <DisplayName>i:0#.f|membership|v-khah@microsoft.com</DisplayName>
        <AccountId>157981</AccountId>
        <AccountType/>
      </UserInfo>
      <UserInfo>
        <DisplayName>i:0#.f|membership|asabbour@microsoft.com</DisplayName>
        <AccountId>23408</AccountId>
        <AccountType/>
      </UserInfo>
    </Coowner>
    <mafbf0bb15774bf782b6f7937f17c8ce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Sales</TermName>
          <TermId xmlns="http://schemas.microsoft.com/office/infopath/2007/PartnerControls">72627068-acd7-4c1a-8b95-a0256be5dc9f</TermId>
        </TermInfo>
      </Terms>
    </mafbf0bb15774bf782b6f7937f17c8ce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ec5b2ad5c27b45fb8a00a1f27c7ce1ae xmlns="230e9df3-be65-4c73-a93b-d1236ebd677e">
      <Terms xmlns="http://schemas.microsoft.com/office/infopath/2007/PartnerControls"/>
    </ec5b2ad5c27b45fb8a00a1f27c7ce1ae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 platform</TermName>
          <TermId xmlns="http://schemas.microsoft.com/office/infopath/2007/PartnerControls">df6aaec2-d07c-4319-b510-15a691aea35b</TermId>
        </TermInfo>
        <TermInfo xmlns="http://schemas.microsoft.com/office/infopath/2007/PartnerControls">
          <TermName xmlns="http://schemas.microsoft.com/office/infopath/2007/PartnerControls">Azure Container Service</TermName>
          <TermId xmlns="http://schemas.microsoft.com/office/infopath/2007/PartnerControls">da55d66e-fdf8-469d-bdcd-bf23a5f5b4b3</TermId>
        </TermInfo>
      </Terms>
    </bf80e81150e248c48aa8cffdf0021a1f>
    <m6d26e40ac264097a006193f92232ece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200 (intermediate)</TermName>
          <TermId xmlns="http://schemas.microsoft.com/office/infopath/2007/PartnerControls">855c9113-a119-44e7-b3de-bccffe25ed46</TermId>
        </TermInfo>
      </Terms>
    </m6d26e40ac264097a006193f92232ece>
    <b60f8d2dbb984f349d80d8196897f4d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Technology Solutions Professional</TermName>
          <TermId xmlns="http://schemas.microsoft.com/office/infopath/2007/PartnerControls">18ae106e-2924-4f2d-83ba-9b3af46c5a31</TermId>
        </TermInfo>
        <TermInfo xmlns="http://schemas.microsoft.com/office/infopath/2007/PartnerControls">
          <TermName xmlns="http://schemas.microsoft.com/office/infopath/2007/PartnerControls">Solution Sales</TermName>
          <TermId xmlns="http://schemas.microsoft.com/office/infopath/2007/PartnerControls">170353c6-5135-48bf-b60a-c3b55ac67d1c</TermId>
        </TermInfo>
        <TermInfo xmlns="http://schemas.microsoft.com/office/infopath/2007/PartnerControls">
          <TermName xmlns="http://schemas.microsoft.com/office/infopath/2007/PartnerControls">Sales</TermName>
          <TermId xmlns="http://schemas.microsoft.com/office/infopath/2007/PartnerControls">72627068-acd7-4c1a-8b95-a0256be5dc9f</TermId>
        </TermInfo>
        <TermInfo xmlns="http://schemas.microsoft.com/office/infopath/2007/PartnerControls">
          <TermName xmlns="http://schemas.microsoft.com/office/infopath/2007/PartnerControls">Technical Sales</TermName>
          <TermId xmlns="http://schemas.microsoft.com/office/infopath/2007/PartnerControls">831f7989-43a4-4e48-852a-a5355978f47f</TermId>
        </TermInfo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6bac43fe-835f-4207-8dba-9b6899aa3139</TermId>
        </TermInfo>
      </Terms>
    </b60f8d2dbb984f349d80d8196897f4d3>
    <Thumbnail1 xmlns="230e9df3-be65-4c73-a93b-d1236ebd677e">
      <Url>https://microsoft.sharepoint.com/sites/Infopedia_G01KC/Media/Thumbnails/G01KC-1-36095/Azure%20Kubernetes%20Service%20Pitch%20Deck.png</Url>
      <Description>/sites/Infopedia_G01KC/Media/Thumbnails/G01KC-1-36095/Azure Kubernetes Service Pitch Deck.png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Applications and Infrastructure</TermName>
          <TermId xmlns="http://schemas.microsoft.com/office/infopath/2007/PartnerControls">f69679d5-ce87-4413-9040-82ea79c5c527</TermId>
        </TermInfo>
      </Terms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dkll xmlns="b3bc04a5-d503-43b1-b98c-a8cf663329d9" xsi:nil="true"/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i1b478372f814787abd313030b81fcb2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Priority Solution Areas</TermName>
          <TermId xmlns="http://schemas.microsoft.com/office/infopath/2007/PartnerControls">c23d8183-ce20-44cd-b13b-640d45c2d6c2</TermId>
        </TermInfo>
        <TermInfo xmlns="http://schemas.microsoft.com/office/infopath/2007/PartnerControls">
          <TermName xmlns="http://schemas.microsoft.com/office/infopath/2007/PartnerControls">Go To Market</TermName>
          <TermId xmlns="http://schemas.microsoft.com/office/infopath/2007/PartnerControls">f4d86be9-ad6a-4150-b338-918959af159e</TermId>
        </TermInfo>
        <TermInfo xmlns="http://schemas.microsoft.com/office/infopath/2007/PartnerControls">
          <TermName xmlns="http://schemas.microsoft.com/office/infopath/2007/PartnerControls">Cloud Application Development</TermName>
          <TermId xmlns="http://schemas.microsoft.com/office/infopath/2007/PartnerControls">3a7aceec-a821-419b-a538-072d1024ae27</TermId>
        </TermInfo>
      </Terms>
    </i1b478372f814787abd313030b81fcb2>
    <b4224c12c78d42ea9b214de0badf8358 xmlns="230e9df3-be65-4c73-a93b-d1236ebd677e">
      <Terms xmlns="http://schemas.microsoft.com/office/infopath/2007/PartnerControls"/>
    </b4224c12c78d42ea9b214de0badf8358>
    <Update_x0020_Expiration_x0020_Date_x0020_For_x0020_Docset xmlns="b3bc04a5-d503-43b1-b98c-a8cf663329d9">
      <Url xsi:nil="true"/>
      <Description xsi:nil="true"/>
    </Update_x0020_Expiration_x0020_Date_x0020_For_x0020_Docset>
    <TaxCatchAll xmlns="230e9df3-be65-4c73-a93b-d1236ebd677e">
      <Value>221</Value>
      <Value>354</Value>
      <Value>169</Value>
      <Value>957</Value>
      <Value>31</Value>
      <Value>2546</Value>
      <Value>29</Value>
      <Value>361</Value>
      <Value>656</Value>
      <Value>1947</Value>
      <Value>1872</Value>
      <Value>21</Value>
      <Value>20</Value>
      <Value>3091</Value>
      <Value>3067</Value>
      <Value>1455</Value>
      <Value>3089</Value>
      <Value>81</Value>
      <Value>80</Value>
      <Value>5</Value>
      <Value>3094</Value>
      <Value>2595</Value>
    </TaxCatchAll>
    <ParentID1 xmlns="230e9df3-be65-4c73-a93b-d1236ebd677e">G01KC-1-35180</ParentID1>
    <MediaServiceKeyPoints xmlns="b3bc04a5-d503-43b1-b98c-a8cf663329d9" xsi:nil="true"/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features</TermName>
          <TermId xmlns="http://schemas.microsoft.com/office/infopath/2007/PartnerControls">94b87768-f145-4764-adbd-fec700e47348</TermId>
        </TermInfo>
      </Terms>
    </m6c7b4717b6346e6a075a59dd47eac69>
    <k8073fd852084ec1ba6e2c8d5ade6bf8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Applications and Infrastructure</TermName>
          <TermId xmlns="http://schemas.microsoft.com/office/infopath/2007/PartnerControls">f69679d5-ce87-4413-9040-82ea79c5c527</TermId>
        </TermInfo>
      </Terms>
    </k8073fd852084ec1ba6e2c8d5ade6bf8>
    <_dlc_DocId xmlns="230e9df3-be65-4c73-a93b-d1236ebd677e">G01KC-99682991-36095</_dlc_DocId>
    <_dlc_ExpireDateSaved xmlns="http://schemas.microsoft.com/sharepoint/v3" xsi:nil="true"/>
    <_dlc_ExpireDate xmlns="http://schemas.microsoft.com/sharepoint/v3">2020-06-30T07:00:00+00:00</_dlc_ExpireDate>
    <_dlc_DocIdUrl xmlns="230e9df3-be65-4c73-a93b-d1236ebd677e">
      <Url>https://microsoft.sharepoint.com/sites/Infopedia_G01KC/_layouts/15/DocIdRedir.aspx?ID=G01KC-99682991-36095</Url>
      <Description>G01KC-99682991-36095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6FBB85B-3444-4D15-8A6D-43D5C8CBA9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CFCD0B-19FD-4809-BF9E-2ECDF4783C0A}">
  <ds:schemaRefs>
    <ds:schemaRef ds:uri="230E9DF3-BE65-4C73-A93B-D1236EBD677E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b3bc04a5-d503-43b1-b98c-a8cf663329d9"/>
    <ds:schemaRef ds:uri="230e9df3-be65-4c73-a93b-d1236ebd677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83EE34E-374B-4FAE-AA7F-F49F15898E9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4F12F0A-762B-4B5D-A764-E2152102D03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</Words>
  <Application>Microsoft Macintosh PowerPoint</Application>
  <PresentationFormat>Custom</PresentationFormat>
  <Paragraphs>340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Segoe Semibold</vt:lpstr>
      <vt:lpstr>Segoe UI</vt:lpstr>
      <vt:lpstr>Segoe UI Light</vt:lpstr>
      <vt:lpstr>Segoe UI Semibold</vt:lpstr>
      <vt:lpstr>Wingdings</vt:lpstr>
      <vt:lpstr>Dynamics 365</vt:lpstr>
      <vt:lpstr>Reinventing Productivity</vt:lpstr>
      <vt:lpstr>Windows Server containers in Kubernetes Workshop</vt:lpstr>
      <vt:lpstr>Introductions and Logistics</vt:lpstr>
      <vt:lpstr>Who are we and why are we here?</vt:lpstr>
      <vt:lpstr>Resources</vt:lpstr>
      <vt:lpstr>Windows Server Containers in Kubernetes</vt:lpstr>
      <vt:lpstr>ASP.NET Lift-and-shift Overview</vt:lpstr>
      <vt:lpstr>Windows Server Container Fundamentals</vt:lpstr>
      <vt:lpstr>What is a Windows Container?</vt:lpstr>
      <vt:lpstr>Anatomy of a Windows container</vt:lpstr>
      <vt:lpstr>How Kubernetes Works</vt:lpstr>
      <vt:lpstr>How Kubernetes Works with Windows Server Containers</vt:lpstr>
      <vt:lpstr>Windows Server Containers in Kubernetes: Limitations &amp; Difference from Linux Containers</vt:lpstr>
      <vt:lpstr>PowerPoint Presentation</vt:lpstr>
      <vt:lpstr>Lab 1:</vt:lpstr>
      <vt:lpstr>Sample App</vt:lpstr>
      <vt:lpstr>Sample App</vt:lpstr>
      <vt:lpstr>Pro tip: Choose the right Base Image</vt:lpstr>
      <vt:lpstr>Pro tip: Choose the right Base Image</vt:lpstr>
      <vt:lpstr>Lab 2</vt:lpstr>
      <vt:lpstr>Break</vt:lpstr>
      <vt:lpstr>Mixed OS Workloads in Kubernetes</vt:lpstr>
      <vt:lpstr>Scheduling pods with mixed OS clusters</vt:lpstr>
      <vt:lpstr>Lab 3: Linux Ingress Controller in front of IIS</vt:lpstr>
      <vt:lpstr>Thank you.</vt:lpstr>
      <vt:lpstr>Additional Resources</vt:lpstr>
      <vt:lpstr>Comparing Linux and Windows Container Runtimes</vt:lpstr>
      <vt:lpstr>Roadmap for Container Runtimes</vt:lpstr>
      <vt:lpstr>Manage Kubernetes with 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Craig Peters</dc:creator>
  <cp:lastModifiedBy/>
  <cp:revision>1</cp:revision>
  <dcterms:created xsi:type="dcterms:W3CDTF">2019-05-14T21:22:26Z</dcterms:created>
  <dcterms:modified xsi:type="dcterms:W3CDTF">2019-05-20T13:25:35Z</dcterms:modified>
</cp:coreProperties>
</file>